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charts/chart10.xml" ContentType="application/vnd.openxmlformats-officedocument.drawingml.char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1" r:id="rId1"/>
    <p:sldMasterId id="2147483744" r:id="rId2"/>
    <p:sldMasterId id="2147483810" r:id="rId3"/>
    <p:sldMasterId id="2147483821" r:id="rId4"/>
    <p:sldMasterId id="2147483832" r:id="rId5"/>
    <p:sldMasterId id="2147483843" r:id="rId6"/>
    <p:sldMasterId id="2147483854" r:id="rId7"/>
  </p:sldMasterIdLst>
  <p:notesMasterIdLst>
    <p:notesMasterId r:id="rId55"/>
  </p:notesMasterIdLst>
  <p:handoutMasterIdLst>
    <p:handoutMasterId r:id="rId56"/>
  </p:handoutMasterIdLst>
  <p:sldIdLst>
    <p:sldId id="258" r:id="rId8"/>
    <p:sldId id="271" r:id="rId9"/>
    <p:sldId id="272" r:id="rId10"/>
    <p:sldId id="336" r:id="rId11"/>
    <p:sldId id="274" r:id="rId12"/>
    <p:sldId id="341" r:id="rId13"/>
    <p:sldId id="343" r:id="rId14"/>
    <p:sldId id="345" r:id="rId15"/>
    <p:sldId id="347" r:id="rId16"/>
    <p:sldId id="348" r:id="rId17"/>
    <p:sldId id="281" r:id="rId18"/>
    <p:sldId id="351" r:id="rId19"/>
    <p:sldId id="352" r:id="rId20"/>
    <p:sldId id="353" r:id="rId21"/>
    <p:sldId id="355" r:id="rId22"/>
    <p:sldId id="283" r:id="rId23"/>
    <p:sldId id="286" r:id="rId24"/>
    <p:sldId id="337" r:id="rId25"/>
    <p:sldId id="356" r:id="rId26"/>
    <p:sldId id="357" r:id="rId27"/>
    <p:sldId id="289" r:id="rId28"/>
    <p:sldId id="342" r:id="rId29"/>
    <p:sldId id="350" r:id="rId30"/>
    <p:sldId id="300" r:id="rId31"/>
    <p:sldId id="295" r:id="rId32"/>
    <p:sldId id="349" r:id="rId33"/>
    <p:sldId id="297" r:id="rId34"/>
    <p:sldId id="298" r:id="rId35"/>
    <p:sldId id="301" r:id="rId36"/>
    <p:sldId id="302" r:id="rId37"/>
    <p:sldId id="359" r:id="rId38"/>
    <p:sldId id="360" r:id="rId39"/>
    <p:sldId id="361" r:id="rId40"/>
    <p:sldId id="365" r:id="rId41"/>
    <p:sldId id="367" r:id="rId42"/>
    <p:sldId id="368" r:id="rId43"/>
    <p:sldId id="369" r:id="rId44"/>
    <p:sldId id="370" r:id="rId45"/>
    <p:sldId id="373" r:id="rId46"/>
    <p:sldId id="382" r:id="rId47"/>
    <p:sldId id="383" r:id="rId48"/>
    <p:sldId id="377" r:id="rId49"/>
    <p:sldId id="378" r:id="rId50"/>
    <p:sldId id="385" r:id="rId51"/>
    <p:sldId id="376" r:id="rId52"/>
    <p:sldId id="335" r:id="rId53"/>
    <p:sldId id="268" r:id="rId54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Instruktion av ppt-mallen" id="{55D86A81-7526-4CB2-AD27-B3EF5E673B66}">
          <p14:sldIdLst>
            <p14:sldId id="256"/>
            <p14:sldId id="270"/>
          </p14:sldIdLst>
        </p14:section>
        <p14:section name="Exempel på Layouter" id="{ADF40A6D-7FF3-41DA-948E-93F4E8FFB569}">
          <p14:sldIdLst>
            <p14:sldId id="269"/>
            <p14:sldId id="257"/>
            <p14:sldId id="258"/>
            <p14:sldId id="271"/>
            <p14:sldId id="259"/>
            <p14:sldId id="267"/>
            <p14:sldId id="260"/>
            <p14:sldId id="262"/>
            <p14:sldId id="261"/>
            <p14:sldId id="266"/>
            <p14:sldId id="263"/>
            <p14:sldId id="265"/>
            <p14:sldId id="264"/>
            <p14:sldId id="268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nkin0318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CC2F2"/>
    <a:srgbClr val="2C2C2C"/>
    <a:srgbClr val="275269"/>
    <a:srgbClr val="A6B750"/>
    <a:srgbClr val="000000"/>
    <a:srgbClr val="326886"/>
    <a:srgbClr val="F7BF3A"/>
    <a:srgbClr val="13958F"/>
    <a:srgbClr val="149472"/>
    <a:srgbClr val="17AB8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385" autoAdjust="0"/>
    <p:restoredTop sz="86763" autoAdjust="0"/>
  </p:normalViewPr>
  <p:slideViewPr>
    <p:cSldViewPr snapToGrid="0" snapToObjects="1">
      <p:cViewPr varScale="1">
        <p:scale>
          <a:sx n="63" d="100"/>
          <a:sy n="63" d="100"/>
        </p:scale>
        <p:origin x="-1092" y="-102"/>
      </p:cViewPr>
      <p:guideLst>
        <p:guide orient="horz" pos="3942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kin0318\AppData\Local\Temp\KERNA5WUEK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0.11\Webstatus\Webstatus%20survey\Webstatus%20surveys\Swedish%20Webstatus\City%20sites\Goteborg.com\2015%20special\RAW-data%20G&#246;teborg%20Kommun.xlsx" TargetMode="External"/><Relationship Id="rId1" Type="http://schemas.openxmlformats.org/officeDocument/2006/relationships/themeOverride" Target="../theme/themeOverride2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la_Cete\AppData\Local\Microsoft\Windows\Temporary%20Internet%20Files\Content.Outlook\AMWLODT7\M&#228;tbara%20m&#229;l%20G&#246;teborg%20-%20Final%20(002)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la_Cete\AppData\Local\Microsoft\Windows\Temporary%20Internet%20Files\Content.Outlook\AMWLODT7\M&#228;tbara%20m&#229;l%20G&#246;teborg%20-%20Final%20(002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kin0318\AppData\Local\Temp\KERNA5WUE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kin0318\AppData\Local\Temp\KERNA5WUEK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kin0318\AppData\Local\Temp\KERNA5WUEK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kin0318\AppData\Local\Temp\KERNA5WUEK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kin0318\AppData\Local\Temp\KERNA5WUEK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kin0318\AppData\Local\Temp\SKIGA6DK3X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kin0318\AppData\Local\Temp\SKIGA6DK3X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0.11\Webstatus\Webstatus%20survey\Webstatus%20surveys\Swedish%20Webstatus\City%20sites\Goteborg.com\2015%20special\RAW-data%20G&#246;teborg%20Kommun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Besök!$B$1</c:f>
              <c:strCache>
                <c:ptCount val="1"/>
                <c:pt idx="0">
                  <c:v>Antal besök</c:v>
                </c:pt>
              </c:strCache>
            </c:strRef>
          </c:tx>
          <c:cat>
            <c:strRef>
              <c:f>Besök!$A$3:$A$8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Besök!$B$3:$B$8</c:f>
              <c:numCache>
                <c:formatCode>General</c:formatCode>
                <c:ptCount val="6"/>
                <c:pt idx="0">
                  <c:v>4998338</c:v>
                </c:pt>
                <c:pt idx="1">
                  <c:v>5612121</c:v>
                </c:pt>
                <c:pt idx="2">
                  <c:v>5635402</c:v>
                </c:pt>
                <c:pt idx="3">
                  <c:v>5752122</c:v>
                </c:pt>
                <c:pt idx="4">
                  <c:v>6657588</c:v>
                </c:pt>
                <c:pt idx="5">
                  <c:v>6991339</c:v>
                </c:pt>
              </c:numCache>
            </c:numRef>
          </c:val>
        </c:ser>
        <c:axId val="72820992"/>
        <c:axId val="72830976"/>
      </c:barChart>
      <c:catAx>
        <c:axId val="72820992"/>
        <c:scaling>
          <c:orientation val="minMax"/>
        </c:scaling>
        <c:axPos val="b"/>
        <c:tickLblPos val="nextTo"/>
        <c:crossAx val="72830976"/>
        <c:crosses val="autoZero"/>
        <c:auto val="1"/>
        <c:lblAlgn val="ctr"/>
        <c:lblOffset val="100"/>
      </c:catAx>
      <c:valAx>
        <c:axId val="72830976"/>
        <c:scaling>
          <c:orientation val="minMax"/>
        </c:scaling>
        <c:axPos val="l"/>
        <c:majorGridlines/>
        <c:numFmt formatCode="General" sourceLinked="1"/>
        <c:tickLblPos val="nextTo"/>
        <c:crossAx val="72820992"/>
        <c:crosses val="autoZero"/>
        <c:crossBetween val="between"/>
      </c:valAx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/>
              <a:t>Det är lätt att förstå informationen på webbplatsen (Har</a:t>
            </a:r>
            <a:r>
              <a:rPr lang="sv-SE" baseline="0" dirty="0"/>
              <a:t> </a:t>
            </a:r>
            <a:r>
              <a:rPr lang="sv-SE" baseline="0" dirty="0" smtClean="0"/>
              <a:t>funktionsnedsättning </a:t>
            </a:r>
            <a:r>
              <a:rPr lang="sv-SE" baseline="0" dirty="0"/>
              <a:t>79 svar)</a:t>
            </a:r>
            <a:endParaRPr lang="sv-SE" dirty="0"/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Sheet5!$H$14:$H$21</c:f>
              <c:strCach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(blank)</c:v>
                </c:pt>
              </c:strCache>
            </c:strRef>
          </c:cat>
          <c:val>
            <c:numRef>
              <c:f>Sheet5!$I$14:$I$21</c:f>
              <c:numCache>
                <c:formatCode>0.00%</c:formatCode>
                <c:ptCount val="8"/>
                <c:pt idx="0">
                  <c:v>0.31645569620253261</c:v>
                </c:pt>
                <c:pt idx="1">
                  <c:v>1.2658227848101266E-2</c:v>
                </c:pt>
                <c:pt idx="2">
                  <c:v>7.5949367088607597E-2</c:v>
                </c:pt>
                <c:pt idx="3">
                  <c:v>0.11392405063291162</c:v>
                </c:pt>
                <c:pt idx="4">
                  <c:v>0.16455696202531642</c:v>
                </c:pt>
                <c:pt idx="5">
                  <c:v>0.11392405063291162</c:v>
                </c:pt>
                <c:pt idx="6">
                  <c:v>0.20253164556962044</c:v>
                </c:pt>
                <c:pt idx="7">
                  <c:v>0</c:v>
                </c:pt>
              </c:numCache>
            </c:numRef>
          </c:val>
        </c:ser>
        <c:dLbls>
          <c:showVal val="1"/>
        </c:dLbls>
        <c:gapWidth val="219"/>
        <c:overlap val="-27"/>
        <c:axId val="84218240"/>
        <c:axId val="84219776"/>
      </c:barChart>
      <c:catAx>
        <c:axId val="842182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4219776"/>
        <c:crosses val="autoZero"/>
        <c:auto val="1"/>
        <c:lblAlgn val="ctr"/>
        <c:lblOffset val="100"/>
      </c:catAx>
      <c:valAx>
        <c:axId val="8421977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4218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style val="18"/>
  <c:chart>
    <c:title>
      <c:tx>
        <c:strRef>
          <c:f>Questions!$Q$27</c:f>
          <c:strCache>
            <c:ptCount val="1"/>
            <c:pt idx="0">
              <c:v>Hittade du den information du sökte efter? (Alla)</c:v>
            </c:pt>
          </c:strCache>
        </c:strRef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Questions!$Q$29</c:f>
              <c:strCache>
                <c:ptCount val="1"/>
                <c:pt idx="0">
                  <c:v>Ja</c:v>
                </c:pt>
              </c:strCache>
            </c:strRef>
          </c:tx>
          <c:cat>
            <c:numRef>
              <c:f>Questions!$R$28:$V$28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Questions!$R$29:$V$29</c:f>
              <c:numCache>
                <c:formatCode>0%</c:formatCode>
                <c:ptCount val="5"/>
                <c:pt idx="0">
                  <c:v>0.43000000000000038</c:v>
                </c:pt>
                <c:pt idx="1">
                  <c:v>0.36000000000000032</c:v>
                </c:pt>
                <c:pt idx="2">
                  <c:v>0.46</c:v>
                </c:pt>
                <c:pt idx="3">
                  <c:v>0.58000000000000007</c:v>
                </c:pt>
                <c:pt idx="4">
                  <c:v>0.60000000000000064</c:v>
                </c:pt>
              </c:numCache>
            </c:numRef>
          </c:val>
        </c:ser>
        <c:ser>
          <c:idx val="1"/>
          <c:order val="1"/>
          <c:tx>
            <c:strRef>
              <c:f>Questions!$Q$30</c:f>
              <c:strCache>
                <c:ptCount val="1"/>
                <c:pt idx="0">
                  <c:v>Delvis</c:v>
                </c:pt>
              </c:strCache>
            </c:strRef>
          </c:tx>
          <c:cat>
            <c:numRef>
              <c:f>Questions!$R$28:$V$28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Questions!$R$30:$V$30</c:f>
              <c:numCache>
                <c:formatCode>0%</c:formatCode>
                <c:ptCount val="5"/>
                <c:pt idx="0">
                  <c:v>0.34</c:v>
                </c:pt>
                <c:pt idx="1">
                  <c:v>0.39000000000000107</c:v>
                </c:pt>
                <c:pt idx="2">
                  <c:v>0.33000000000000124</c:v>
                </c:pt>
                <c:pt idx="3">
                  <c:v>0.23</c:v>
                </c:pt>
                <c:pt idx="4">
                  <c:v>0.30000000000000032</c:v>
                </c:pt>
              </c:numCache>
            </c:numRef>
          </c:val>
        </c:ser>
        <c:ser>
          <c:idx val="2"/>
          <c:order val="2"/>
          <c:tx>
            <c:strRef>
              <c:f>Questions!$Q$31</c:f>
              <c:strCache>
                <c:ptCount val="1"/>
                <c:pt idx="0">
                  <c:v>Ja + Delvis</c:v>
                </c:pt>
              </c:strCache>
            </c:strRef>
          </c:tx>
          <c:cat>
            <c:numRef>
              <c:f>Questions!$R$28:$V$28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Questions!$R$31:$V$31</c:f>
              <c:numCache>
                <c:formatCode>0%</c:formatCode>
                <c:ptCount val="5"/>
                <c:pt idx="0">
                  <c:v>0.77000000000000213</c:v>
                </c:pt>
                <c:pt idx="1">
                  <c:v>0.750000000000002</c:v>
                </c:pt>
                <c:pt idx="2">
                  <c:v>0.79</c:v>
                </c:pt>
                <c:pt idx="3">
                  <c:v>0.80999999999999994</c:v>
                </c:pt>
                <c:pt idx="4">
                  <c:v>0.9</c:v>
                </c:pt>
              </c:numCache>
            </c:numRef>
          </c:val>
        </c:ser>
        <c:ser>
          <c:idx val="3"/>
          <c:order val="3"/>
          <c:tx>
            <c:strRef>
              <c:f>Questions!$Q$32</c:f>
              <c:strCache>
                <c:ptCount val="1"/>
                <c:pt idx="0">
                  <c:v>Nej</c:v>
                </c:pt>
              </c:strCache>
            </c:strRef>
          </c:tx>
          <c:cat>
            <c:numRef>
              <c:f>Questions!$R$28:$V$28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Questions!$R$32:$V$32</c:f>
              <c:numCache>
                <c:formatCode>0%</c:formatCode>
                <c:ptCount val="5"/>
                <c:pt idx="0">
                  <c:v>0.24000000000000021</c:v>
                </c:pt>
                <c:pt idx="1">
                  <c:v>0.25</c:v>
                </c:pt>
                <c:pt idx="2">
                  <c:v>0.22</c:v>
                </c:pt>
                <c:pt idx="3">
                  <c:v>0.19</c:v>
                </c:pt>
                <c:pt idx="4">
                  <c:v>0.1</c:v>
                </c:pt>
              </c:numCache>
            </c:numRef>
          </c:val>
        </c:ser>
        <c:axId val="75704960"/>
        <c:axId val="75714944"/>
      </c:barChart>
      <c:catAx>
        <c:axId val="75704960"/>
        <c:scaling>
          <c:orientation val="minMax"/>
        </c:scaling>
        <c:axPos val="b"/>
        <c:numFmt formatCode="General" sourceLinked="1"/>
        <c:tickLblPos val="nextTo"/>
        <c:crossAx val="75714944"/>
        <c:crosses val="autoZero"/>
        <c:auto val="1"/>
        <c:lblAlgn val="ctr"/>
        <c:lblOffset val="100"/>
      </c:catAx>
      <c:valAx>
        <c:axId val="75714944"/>
        <c:scaling>
          <c:orientation val="minMax"/>
        </c:scaling>
        <c:axPos val="l"/>
        <c:majorGridlines/>
        <c:numFmt formatCode="0%" sourceLinked="1"/>
        <c:tickLblPos val="nextTo"/>
        <c:crossAx val="75704960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style val="18"/>
  <c:chart>
    <c:title>
      <c:tx>
        <c:strRef>
          <c:f>Questions!$Q$34</c:f>
          <c:strCache>
            <c:ptCount val="1"/>
            <c:pt idx="0">
              <c:v>Hittade du den information du sökte efter? (Företag)</c:v>
            </c:pt>
          </c:strCache>
        </c:strRef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Questions!$Q$36</c:f>
              <c:strCache>
                <c:ptCount val="1"/>
                <c:pt idx="0">
                  <c:v>Ja</c:v>
                </c:pt>
              </c:strCache>
            </c:strRef>
          </c:tx>
          <c:cat>
            <c:numRef>
              <c:f>Questions!$R$35:$V$35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Questions!$R$36:$V$36</c:f>
              <c:numCache>
                <c:formatCode>0%</c:formatCode>
                <c:ptCount val="5"/>
                <c:pt idx="0">
                  <c:v>0.36000000000000032</c:v>
                </c:pt>
                <c:pt idx="1">
                  <c:v>0.23</c:v>
                </c:pt>
                <c:pt idx="2">
                  <c:v>0.39000000000000107</c:v>
                </c:pt>
                <c:pt idx="3">
                  <c:v>0.44</c:v>
                </c:pt>
                <c:pt idx="4">
                  <c:v>0.53</c:v>
                </c:pt>
              </c:numCache>
            </c:numRef>
          </c:val>
        </c:ser>
        <c:ser>
          <c:idx val="1"/>
          <c:order val="1"/>
          <c:tx>
            <c:strRef>
              <c:f>Questions!$Q$37</c:f>
              <c:strCache>
                <c:ptCount val="1"/>
                <c:pt idx="0">
                  <c:v>Delvis</c:v>
                </c:pt>
              </c:strCache>
            </c:strRef>
          </c:tx>
          <c:cat>
            <c:numRef>
              <c:f>Questions!$R$35:$V$35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Questions!$R$37:$V$37</c:f>
              <c:numCache>
                <c:formatCode>0%</c:formatCode>
                <c:ptCount val="5"/>
                <c:pt idx="0">
                  <c:v>0.36000000000000032</c:v>
                </c:pt>
                <c:pt idx="1">
                  <c:v>0.44</c:v>
                </c:pt>
                <c:pt idx="2">
                  <c:v>0.25</c:v>
                </c:pt>
                <c:pt idx="3">
                  <c:v>0.26</c:v>
                </c:pt>
                <c:pt idx="4">
                  <c:v>0.30000000000000032</c:v>
                </c:pt>
              </c:numCache>
            </c:numRef>
          </c:val>
        </c:ser>
        <c:ser>
          <c:idx val="2"/>
          <c:order val="2"/>
          <c:tx>
            <c:strRef>
              <c:f>Questions!$Q$38</c:f>
              <c:strCache>
                <c:ptCount val="1"/>
                <c:pt idx="0">
                  <c:v>Ja + Delvis</c:v>
                </c:pt>
              </c:strCache>
            </c:strRef>
          </c:tx>
          <c:cat>
            <c:numRef>
              <c:f>Questions!$R$35:$V$35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Questions!$R$38:$V$38</c:f>
              <c:numCache>
                <c:formatCode>0%</c:formatCode>
                <c:ptCount val="5"/>
                <c:pt idx="0">
                  <c:v>0.72000000000000064</c:v>
                </c:pt>
                <c:pt idx="1">
                  <c:v>0.67000000000000248</c:v>
                </c:pt>
                <c:pt idx="2">
                  <c:v>0.64000000000000212</c:v>
                </c:pt>
                <c:pt idx="3">
                  <c:v>0.70000000000000062</c:v>
                </c:pt>
                <c:pt idx="4">
                  <c:v>0.83000000000000063</c:v>
                </c:pt>
              </c:numCache>
            </c:numRef>
          </c:val>
        </c:ser>
        <c:ser>
          <c:idx val="3"/>
          <c:order val="3"/>
          <c:tx>
            <c:strRef>
              <c:f>Questions!$Q$39</c:f>
              <c:strCache>
                <c:ptCount val="1"/>
                <c:pt idx="0">
                  <c:v>Nej</c:v>
                </c:pt>
              </c:strCache>
            </c:strRef>
          </c:tx>
          <c:cat>
            <c:numRef>
              <c:f>Questions!$R$35:$V$35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Questions!$R$39:$V$39</c:f>
              <c:numCache>
                <c:formatCode>0%</c:formatCode>
                <c:ptCount val="5"/>
                <c:pt idx="0">
                  <c:v>0.28000000000000008</c:v>
                </c:pt>
                <c:pt idx="1">
                  <c:v>3.0000000000000002E-2</c:v>
                </c:pt>
                <c:pt idx="2">
                  <c:v>0.26</c:v>
                </c:pt>
                <c:pt idx="3">
                  <c:v>0.30000000000000032</c:v>
                </c:pt>
                <c:pt idx="4">
                  <c:v>0.18000000000000024</c:v>
                </c:pt>
              </c:numCache>
            </c:numRef>
          </c:val>
        </c:ser>
        <c:axId val="75745536"/>
        <c:axId val="75755520"/>
      </c:barChart>
      <c:catAx>
        <c:axId val="75745536"/>
        <c:scaling>
          <c:orientation val="minMax"/>
        </c:scaling>
        <c:axPos val="b"/>
        <c:numFmt formatCode="General" sourceLinked="1"/>
        <c:tickLblPos val="nextTo"/>
        <c:crossAx val="75755520"/>
        <c:crosses val="autoZero"/>
        <c:auto val="1"/>
        <c:lblAlgn val="ctr"/>
        <c:lblOffset val="100"/>
      </c:catAx>
      <c:valAx>
        <c:axId val="75755520"/>
        <c:scaling>
          <c:orientation val="minMax"/>
          <c:max val="1"/>
        </c:scaling>
        <c:axPos val="l"/>
        <c:majorGridlines/>
        <c:numFmt formatCode="0%" sourceLinked="1"/>
        <c:tickLblPos val="nextTo"/>
        <c:crossAx val="75745536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plotArea>
      <c:layout/>
      <c:barChart>
        <c:barDir val="col"/>
        <c:grouping val="clustered"/>
        <c:ser>
          <c:idx val="0"/>
          <c:order val="0"/>
          <c:cat>
            <c:strRef>
              <c:f>Sidvisningar!$A$3:$A$8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Sidvisningar!$B$3:$B$8</c:f>
              <c:numCache>
                <c:formatCode>#,##0\ _k_r</c:formatCode>
                <c:ptCount val="6"/>
                <c:pt idx="0">
                  <c:v>21003199</c:v>
                </c:pt>
                <c:pt idx="1">
                  <c:v>24240577</c:v>
                </c:pt>
                <c:pt idx="2">
                  <c:v>24484364</c:v>
                </c:pt>
                <c:pt idx="3">
                  <c:v>20970617</c:v>
                </c:pt>
                <c:pt idx="4">
                  <c:v>22449852</c:v>
                </c:pt>
                <c:pt idx="5">
                  <c:v>23676804</c:v>
                </c:pt>
              </c:numCache>
            </c:numRef>
          </c:val>
        </c:ser>
        <c:axId val="72846720"/>
        <c:axId val="72873088"/>
      </c:barChart>
      <c:catAx>
        <c:axId val="72846720"/>
        <c:scaling>
          <c:orientation val="minMax"/>
        </c:scaling>
        <c:axPos val="b"/>
        <c:tickLblPos val="nextTo"/>
        <c:crossAx val="72873088"/>
        <c:crosses val="autoZero"/>
        <c:auto val="1"/>
        <c:lblAlgn val="ctr"/>
        <c:lblOffset val="100"/>
      </c:catAx>
      <c:valAx>
        <c:axId val="72873088"/>
        <c:scaling>
          <c:orientation val="minMax"/>
          <c:min val="0"/>
        </c:scaling>
        <c:axPos val="l"/>
        <c:majorGridlines/>
        <c:numFmt formatCode="#,##0\ _k_r" sourceLinked="1"/>
        <c:tickLblPos val="nextTo"/>
        <c:crossAx val="72846720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plotArea>
      <c:layout/>
      <c:barChart>
        <c:barDir val="col"/>
        <c:grouping val="clustered"/>
        <c:ser>
          <c:idx val="0"/>
          <c:order val="0"/>
          <c:tx>
            <c:strRef>
              <c:f>'Hur hittar'!$B$2</c:f>
              <c:strCache>
                <c:ptCount val="1"/>
                <c:pt idx="0">
                  <c:v>Via sökmotorer</c:v>
                </c:pt>
              </c:strCache>
            </c:strRef>
          </c:tx>
          <c:cat>
            <c:strRef>
              <c:f>'Hur hittar'!$A$4:$A$9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'Hur hittar'!$B$4:$B$9</c:f>
              <c:numCache>
                <c:formatCode>General</c:formatCode>
                <c:ptCount val="6"/>
                <c:pt idx="0">
                  <c:v>62</c:v>
                </c:pt>
                <c:pt idx="1">
                  <c:v>67</c:v>
                </c:pt>
                <c:pt idx="2">
                  <c:v>74.16</c:v>
                </c:pt>
                <c:pt idx="3">
                  <c:v>65</c:v>
                </c:pt>
                <c:pt idx="4">
                  <c:v>72</c:v>
                </c:pt>
                <c:pt idx="5">
                  <c:v>73.5</c:v>
                </c:pt>
              </c:numCache>
            </c:numRef>
          </c:val>
        </c:ser>
        <c:ser>
          <c:idx val="1"/>
          <c:order val="1"/>
          <c:tx>
            <c:strRef>
              <c:f>'Hur hittar'!$C$2</c:f>
              <c:strCache>
                <c:ptCount val="1"/>
                <c:pt idx="0">
                  <c:v>Skriver in adressen</c:v>
                </c:pt>
              </c:strCache>
            </c:strRef>
          </c:tx>
          <c:cat>
            <c:strRef>
              <c:f>'Hur hittar'!$A$4:$A$9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'Hur hittar'!$C$4:$C$9</c:f>
              <c:numCache>
                <c:formatCode>General</c:formatCode>
                <c:ptCount val="6"/>
                <c:pt idx="0">
                  <c:v>26</c:v>
                </c:pt>
                <c:pt idx="1">
                  <c:v>20</c:v>
                </c:pt>
                <c:pt idx="2">
                  <c:v>15.12</c:v>
                </c:pt>
                <c:pt idx="3">
                  <c:v>23.14</c:v>
                </c:pt>
                <c:pt idx="4">
                  <c:v>19</c:v>
                </c:pt>
                <c:pt idx="5">
                  <c:v>17</c:v>
                </c:pt>
              </c:numCache>
            </c:numRef>
          </c:val>
        </c:ser>
        <c:ser>
          <c:idx val="2"/>
          <c:order val="2"/>
          <c:tx>
            <c:strRef>
              <c:f>'Hur hittar'!$D$2</c:f>
              <c:strCache>
                <c:ptCount val="1"/>
                <c:pt idx="0">
                  <c:v>Via annan webbplats</c:v>
                </c:pt>
              </c:strCache>
            </c:strRef>
          </c:tx>
          <c:cat>
            <c:strRef>
              <c:f>'Hur hittar'!$A$4:$A$9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'Hur hittar'!$D$4:$D$9</c:f>
              <c:numCache>
                <c:formatCode>General</c:formatCode>
                <c:ptCount val="6"/>
                <c:pt idx="0">
                  <c:v>12</c:v>
                </c:pt>
                <c:pt idx="1">
                  <c:v>13</c:v>
                </c:pt>
                <c:pt idx="2">
                  <c:v>10.72</c:v>
                </c:pt>
                <c:pt idx="3">
                  <c:v>11.860000000000024</c:v>
                </c:pt>
                <c:pt idx="4">
                  <c:v>8</c:v>
                </c:pt>
                <c:pt idx="5">
                  <c:v>7</c:v>
                </c:pt>
              </c:numCache>
            </c:numRef>
          </c:val>
        </c:ser>
        <c:ser>
          <c:idx val="3"/>
          <c:order val="3"/>
          <c:tx>
            <c:strRef>
              <c:f>'Hur hittar'!$E$2</c:f>
              <c:strCache>
                <c:ptCount val="1"/>
                <c:pt idx="0">
                  <c:v>Sociala medier</c:v>
                </c:pt>
              </c:strCache>
            </c:strRef>
          </c:tx>
          <c:cat>
            <c:strRef>
              <c:f>'Hur hittar'!$A$4:$A$9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'Hur hittar'!$E$4:$E$9</c:f>
              <c:numCache>
                <c:formatCode>General</c:formatCode>
                <c:ptCount val="6"/>
                <c:pt idx="4">
                  <c:v>1</c:v>
                </c:pt>
                <c:pt idx="5">
                  <c:v>2</c:v>
                </c:pt>
              </c:numCache>
            </c:numRef>
          </c:val>
        </c:ser>
        <c:axId val="74160768"/>
        <c:axId val="74170752"/>
      </c:barChart>
      <c:catAx>
        <c:axId val="74160768"/>
        <c:scaling>
          <c:orientation val="minMax"/>
        </c:scaling>
        <c:axPos val="b"/>
        <c:tickLblPos val="nextTo"/>
        <c:crossAx val="74170752"/>
        <c:crosses val="autoZero"/>
        <c:auto val="1"/>
        <c:lblAlgn val="ctr"/>
        <c:lblOffset val="100"/>
      </c:catAx>
      <c:valAx>
        <c:axId val="74170752"/>
        <c:scaling>
          <c:orientation val="minMax"/>
        </c:scaling>
        <c:axPos val="l"/>
        <c:majorGridlines/>
        <c:numFmt formatCode="General" sourceLinked="1"/>
        <c:tickLblPos val="nextTo"/>
        <c:crossAx val="7416076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plotArea>
      <c:layout/>
      <c:barChart>
        <c:barDir val="col"/>
        <c:grouping val="clustered"/>
        <c:ser>
          <c:idx val="0"/>
          <c:order val="0"/>
          <c:cat>
            <c:strRef>
              <c:f>'Surf från mobilen'!$A$19:$A$24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'Surf från mobilen'!$B$19:$B$24</c:f>
              <c:numCache>
                <c:formatCode>General</c:formatCode>
                <c:ptCount val="6"/>
                <c:pt idx="0">
                  <c:v>2.16</c:v>
                </c:pt>
                <c:pt idx="1">
                  <c:v>8.17</c:v>
                </c:pt>
                <c:pt idx="2">
                  <c:v>19.68</c:v>
                </c:pt>
                <c:pt idx="3">
                  <c:v>32.700000000000003</c:v>
                </c:pt>
                <c:pt idx="4">
                  <c:v>42.220000000000013</c:v>
                </c:pt>
                <c:pt idx="5">
                  <c:v>49</c:v>
                </c:pt>
              </c:numCache>
            </c:numRef>
          </c:val>
        </c:ser>
        <c:axId val="74350592"/>
        <c:axId val="74352128"/>
      </c:barChart>
      <c:catAx>
        <c:axId val="74350592"/>
        <c:scaling>
          <c:orientation val="minMax"/>
        </c:scaling>
        <c:axPos val="b"/>
        <c:tickLblPos val="nextTo"/>
        <c:crossAx val="74352128"/>
        <c:crosses val="autoZero"/>
        <c:auto val="1"/>
        <c:lblAlgn val="ctr"/>
        <c:lblOffset val="100"/>
      </c:catAx>
      <c:valAx>
        <c:axId val="74352128"/>
        <c:scaling>
          <c:orientation val="minMax"/>
        </c:scaling>
        <c:axPos val="l"/>
        <c:majorGridlines/>
        <c:numFmt formatCode="General" sourceLinked="1"/>
        <c:tickLblPos val="nextTo"/>
        <c:crossAx val="74350592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plotArea>
      <c:layout/>
      <c:barChart>
        <c:barDir val="col"/>
        <c:grouping val="clustered"/>
        <c:ser>
          <c:idx val="0"/>
          <c:order val="0"/>
          <c:tx>
            <c:strRef>
              <c:f>'Andel mobila besök'!$A$32</c:f>
              <c:strCache>
                <c:ptCount val="1"/>
                <c:pt idx="0">
                  <c:v>2013</c:v>
                </c:pt>
              </c:strCache>
            </c:strRef>
          </c:tx>
          <c:cat>
            <c:strRef>
              <c:f>'Andel mobila besök'!$B$31:$D$31</c:f>
              <c:strCache>
                <c:ptCount val="3"/>
                <c:pt idx="0">
                  <c:v>Mobiltelefon</c:v>
                </c:pt>
                <c:pt idx="1">
                  <c:v>Läsplatta</c:v>
                </c:pt>
                <c:pt idx="2">
                  <c:v>fasta enheter</c:v>
                </c:pt>
              </c:strCache>
            </c:strRef>
          </c:cat>
          <c:val>
            <c:numRef>
              <c:f>'Andel mobila besök'!$B$32:$D$32</c:f>
              <c:numCache>
                <c:formatCode>General</c:formatCode>
                <c:ptCount val="3"/>
                <c:pt idx="0">
                  <c:v>1345265</c:v>
                </c:pt>
                <c:pt idx="1">
                  <c:v>534092</c:v>
                </c:pt>
                <c:pt idx="2">
                  <c:v>3871266</c:v>
                </c:pt>
              </c:numCache>
            </c:numRef>
          </c:val>
        </c:ser>
        <c:ser>
          <c:idx val="1"/>
          <c:order val="1"/>
          <c:tx>
            <c:strRef>
              <c:f>'Andel mobila besök'!$A$33</c:f>
              <c:strCache>
                <c:ptCount val="1"/>
                <c:pt idx="0">
                  <c:v>2014</c:v>
                </c:pt>
              </c:strCache>
            </c:strRef>
          </c:tx>
          <c:cat>
            <c:strRef>
              <c:f>'Andel mobila besök'!$B$31:$D$31</c:f>
              <c:strCache>
                <c:ptCount val="3"/>
                <c:pt idx="0">
                  <c:v>Mobiltelefon</c:v>
                </c:pt>
                <c:pt idx="1">
                  <c:v>Läsplatta</c:v>
                </c:pt>
                <c:pt idx="2">
                  <c:v>fasta enheter</c:v>
                </c:pt>
              </c:strCache>
            </c:strRef>
          </c:cat>
          <c:val>
            <c:numRef>
              <c:f>'Andel mobila besök'!$B$33:$D$33</c:f>
              <c:numCache>
                <c:formatCode>General</c:formatCode>
                <c:ptCount val="3"/>
                <c:pt idx="0">
                  <c:v>2023613</c:v>
                </c:pt>
                <c:pt idx="1">
                  <c:v>833543</c:v>
                </c:pt>
                <c:pt idx="2">
                  <c:v>3910947</c:v>
                </c:pt>
              </c:numCache>
            </c:numRef>
          </c:val>
        </c:ser>
        <c:ser>
          <c:idx val="2"/>
          <c:order val="2"/>
          <c:tx>
            <c:strRef>
              <c:f>'Andel mobila besök'!$A$34</c:f>
              <c:strCache>
                <c:ptCount val="1"/>
                <c:pt idx="0">
                  <c:v>2015</c:v>
                </c:pt>
              </c:strCache>
            </c:strRef>
          </c:tx>
          <c:cat>
            <c:strRef>
              <c:f>'Andel mobila besök'!$B$31:$D$31</c:f>
              <c:strCache>
                <c:ptCount val="3"/>
                <c:pt idx="0">
                  <c:v>Mobiltelefon</c:v>
                </c:pt>
                <c:pt idx="1">
                  <c:v>Läsplatta</c:v>
                </c:pt>
                <c:pt idx="2">
                  <c:v>fasta enheter</c:v>
                </c:pt>
              </c:strCache>
            </c:strRef>
          </c:cat>
          <c:val>
            <c:numRef>
              <c:f>'Andel mobila besök'!$B$34:$D$34</c:f>
              <c:numCache>
                <c:formatCode>General</c:formatCode>
                <c:ptCount val="3"/>
                <c:pt idx="0">
                  <c:v>2586412</c:v>
                </c:pt>
                <c:pt idx="1">
                  <c:v>832222</c:v>
                </c:pt>
                <c:pt idx="2">
                  <c:v>3572705</c:v>
                </c:pt>
              </c:numCache>
            </c:numRef>
          </c:val>
        </c:ser>
        <c:axId val="75442432"/>
        <c:axId val="75452416"/>
      </c:barChart>
      <c:catAx>
        <c:axId val="75442432"/>
        <c:scaling>
          <c:orientation val="minMax"/>
        </c:scaling>
        <c:axPos val="b"/>
        <c:tickLblPos val="nextTo"/>
        <c:crossAx val="75452416"/>
        <c:crosses val="autoZero"/>
        <c:auto val="1"/>
        <c:lblAlgn val="ctr"/>
        <c:lblOffset val="100"/>
      </c:catAx>
      <c:valAx>
        <c:axId val="75452416"/>
        <c:scaling>
          <c:orientation val="minMax"/>
        </c:scaling>
        <c:axPos val="l"/>
        <c:majorGridlines/>
        <c:numFmt formatCode="General" sourceLinked="1"/>
        <c:tickLblPos val="nextTo"/>
        <c:crossAx val="7544243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Språksidor!$C$44</c:f>
              <c:strCache>
                <c:ptCount val="1"/>
                <c:pt idx="0">
                  <c:v>2015</c:v>
                </c:pt>
              </c:strCache>
            </c:strRef>
          </c:tx>
          <c:cat>
            <c:strRef>
              <c:f>Språksidor!$A$45:$A$52</c:f>
              <c:strCache>
                <c:ptCount val="8"/>
                <c:pt idx="0">
                  <c:v>Engelska inkl undersidor</c:v>
                </c:pt>
                <c:pt idx="1">
                  <c:v>Finska inkl undersidor</c:v>
                </c:pt>
                <c:pt idx="2">
                  <c:v>Teckenspråk inkl undersidor</c:v>
                </c:pt>
                <c:pt idx="3">
                  <c:v>Arabiska inkl undersidor</c:v>
                </c:pt>
                <c:pt idx="4">
                  <c:v>Persiska inkl undersidor</c:v>
                </c:pt>
                <c:pt idx="5">
                  <c:v>BKS inkl undersidor</c:v>
                </c:pt>
                <c:pt idx="6">
                  <c:v>Somaliska inkl undersidor</c:v>
                </c:pt>
                <c:pt idx="7">
                  <c:v>Sorani inkl undersidor</c:v>
                </c:pt>
              </c:strCache>
            </c:strRef>
          </c:cat>
          <c:val>
            <c:numRef>
              <c:f>Språksidor!$C$45:$C$52</c:f>
              <c:numCache>
                <c:formatCode>General</c:formatCode>
                <c:ptCount val="8"/>
                <c:pt idx="0">
                  <c:v>10569</c:v>
                </c:pt>
                <c:pt idx="1">
                  <c:v>7703</c:v>
                </c:pt>
                <c:pt idx="2">
                  <c:v>3800</c:v>
                </c:pt>
                <c:pt idx="3">
                  <c:v>928</c:v>
                </c:pt>
                <c:pt idx="4">
                  <c:v>475</c:v>
                </c:pt>
                <c:pt idx="5">
                  <c:v>410</c:v>
                </c:pt>
                <c:pt idx="6">
                  <c:v>168</c:v>
                </c:pt>
                <c:pt idx="7">
                  <c:v>71</c:v>
                </c:pt>
              </c:numCache>
            </c:numRef>
          </c:val>
        </c:ser>
        <c:axId val="75500928"/>
        <c:axId val="75502720"/>
      </c:barChart>
      <c:catAx>
        <c:axId val="75500928"/>
        <c:scaling>
          <c:orientation val="minMax"/>
        </c:scaling>
        <c:axPos val="l"/>
        <c:tickLblPos val="nextTo"/>
        <c:crossAx val="75502720"/>
        <c:crosses val="autoZero"/>
        <c:auto val="1"/>
        <c:lblAlgn val="ctr"/>
        <c:lblOffset val="100"/>
      </c:catAx>
      <c:valAx>
        <c:axId val="75502720"/>
        <c:scaling>
          <c:orientation val="minMax"/>
        </c:scaling>
        <c:axPos val="b"/>
        <c:majorGridlines/>
        <c:numFmt formatCode="General" sourceLinked="1"/>
        <c:tickLblPos val="nextTo"/>
        <c:crossAx val="75500928"/>
        <c:crosses val="autoZero"/>
        <c:crossBetween val="between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style val="10"/>
  <c:chart>
    <c:title>
      <c:tx>
        <c:rich>
          <a:bodyPr/>
          <a:lstStyle/>
          <a:p>
            <a:pPr>
              <a:defRPr/>
            </a:pPr>
            <a:r>
              <a:rPr lang="en-US"/>
              <a:t>Antal sökningar internt </a:t>
            </a:r>
            <a:br>
              <a:rPr lang="en-US"/>
            </a:br>
            <a:r>
              <a:rPr lang="en-US"/>
              <a:t>(per år)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193845339196046"/>
          <c:y val="0.18449268689856149"/>
          <c:w val="0.67399780747271842"/>
          <c:h val="0.67304120239227028"/>
        </c:manualLayout>
      </c:layout>
      <c:areaChart>
        <c:grouping val="standard"/>
        <c:ser>
          <c:idx val="0"/>
          <c:order val="0"/>
          <c:tx>
            <c:strRef>
              <c:f>Blad2!$B$168</c:f>
              <c:strCache>
                <c:ptCount val="1"/>
                <c:pt idx="0">
                  <c:v>Antal sökningar internt </c:v>
                </c:pt>
              </c:strCache>
            </c:strRef>
          </c:tx>
          <c:dLbls>
            <c:dLbl>
              <c:idx val="0"/>
              <c:layout>
                <c:manualLayout>
                  <c:x val="8.5197218143116728E-3"/>
                  <c:y val="-0.26499078066138826"/>
                </c:manualLayout>
              </c:layout>
              <c:showVal val="1"/>
            </c:dLbl>
            <c:dLbl>
              <c:idx val="1"/>
              <c:layout>
                <c:manualLayout>
                  <c:x val="1.4199536357186095E-3"/>
                  <c:y val="-0.31395646839230079"/>
                </c:manualLayout>
              </c:layout>
              <c:showVal val="1"/>
            </c:dLbl>
            <c:dLbl>
              <c:idx val="2"/>
              <c:layout>
                <c:manualLayout>
                  <c:x val="-4.2598609071558434E-3"/>
                  <c:y val="-0.31683680296470718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0.2880334572406395"/>
                </c:manualLayout>
              </c:layout>
              <c:showVal val="1"/>
            </c:dLbl>
            <c:dLbl>
              <c:idx val="4"/>
              <c:layout>
                <c:manualLayout>
                  <c:x val="-5.6798145428744382E-3"/>
                  <c:y val="-0.29091379181304894"/>
                </c:manualLayout>
              </c:layout>
              <c:showVal val="1"/>
            </c:dLbl>
            <c:dLbl>
              <c:idx val="5"/>
              <c:layout>
                <c:manualLayout>
                  <c:x val="-1.4619918384017841E-3"/>
                  <c:y val="-0.29091379181304827"/>
                </c:manualLayout>
              </c:layout>
              <c:showVal val="1"/>
            </c:dLbl>
            <c:dLbl>
              <c:idx val="6"/>
              <c:layout>
                <c:manualLayout>
                  <c:x val="-1.0721149629977949E-16"/>
                  <c:y val="-0.29667446095786243"/>
                </c:manualLayout>
              </c:layout>
              <c:showVal val="1"/>
            </c:dLbl>
            <c:showVal val="1"/>
          </c:dLbls>
          <c:cat>
            <c:strRef>
              <c:f>Blad2!$A$169:$A$175</c:f>
              <c:strCache>
                <c:ptCount val="7"/>
                <c:pt idx="0">
                  <c:v>2009 (OBS! Endast fr.o.m. 4 mars )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strCache>
            </c:strRef>
          </c:cat>
          <c:val>
            <c:numRef>
              <c:f>Blad2!$B$169:$B$175</c:f>
              <c:numCache>
                <c:formatCode>#,##0</c:formatCode>
                <c:ptCount val="7"/>
                <c:pt idx="0">
                  <c:v>524205</c:v>
                </c:pt>
                <c:pt idx="1">
                  <c:v>681320</c:v>
                </c:pt>
                <c:pt idx="2">
                  <c:v>640064</c:v>
                </c:pt>
                <c:pt idx="3">
                  <c:v>610481</c:v>
                </c:pt>
                <c:pt idx="4">
                  <c:v>583199</c:v>
                </c:pt>
                <c:pt idx="5">
                  <c:v>620356</c:v>
                </c:pt>
                <c:pt idx="6">
                  <c:v>634926</c:v>
                </c:pt>
              </c:numCache>
            </c:numRef>
          </c:val>
        </c:ser>
        <c:ser>
          <c:idx val="1"/>
          <c:order val="1"/>
          <c:tx>
            <c:strRef>
              <c:f>Blad2!$E$168</c:f>
              <c:strCache>
                <c:ptCount val="1"/>
                <c:pt idx="0">
                  <c:v>Antal sökningar internt, exklusive söktermerna "personalingången" och "personec"</c:v>
                </c:pt>
              </c:strCache>
            </c:strRef>
          </c:tx>
          <c:dLbls>
            <c:dLbl>
              <c:idx val="0"/>
              <c:layout>
                <c:manualLayout>
                  <c:x val="5.6798145428744382E-3"/>
                  <c:y val="-0.15553806690994534"/>
                </c:manualLayout>
              </c:layout>
              <c:showVal val="1"/>
            </c:dLbl>
            <c:dLbl>
              <c:idx val="1"/>
              <c:layout>
                <c:manualLayout>
                  <c:x val="7.0997681785931119E-3"/>
                  <c:y val="-0.21890542750288744"/>
                </c:manualLayout>
              </c:layout>
              <c:showVal val="1"/>
            </c:dLbl>
            <c:dLbl>
              <c:idx val="2"/>
              <c:layout>
                <c:manualLayout>
                  <c:x val="-4.2598609071558434E-3"/>
                  <c:y val="-0.21026442378566787"/>
                </c:manualLayout>
              </c:layout>
              <c:showVal val="1"/>
            </c:dLbl>
            <c:dLbl>
              <c:idx val="3"/>
              <c:layout>
                <c:manualLayout>
                  <c:x val="1.4199536357186095E-3"/>
                  <c:y val="-0.19010208177882221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0.16705940519957091"/>
                </c:manualLayout>
              </c:layout>
              <c:showVal val="1"/>
            </c:dLbl>
            <c:dLbl>
              <c:idx val="5"/>
              <c:layout>
                <c:manualLayout>
                  <c:x val="-2.9239836768035817E-3"/>
                  <c:y val="-0.16129873605475806"/>
                </c:manualLayout>
              </c:layout>
              <c:showVal val="1"/>
            </c:dLbl>
            <c:dLbl>
              <c:idx val="6"/>
              <c:layout>
                <c:manualLayout>
                  <c:x val="-1.0721149629977949E-16"/>
                  <c:y val="-0.17858074348919714"/>
                </c:manualLayout>
              </c:layout>
              <c:showVal val="1"/>
            </c:dLbl>
            <c:showVal val="1"/>
          </c:dLbls>
          <c:cat>
            <c:strRef>
              <c:f>Blad2!$A$169:$A$175</c:f>
              <c:strCache>
                <c:ptCount val="7"/>
                <c:pt idx="0">
                  <c:v>2009 (OBS! Endast fr.o.m. 4 mars )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strCache>
            </c:strRef>
          </c:cat>
          <c:val>
            <c:numRef>
              <c:f>Blad2!$E$169:$E$175</c:f>
              <c:numCache>
                <c:formatCode>#,##0</c:formatCode>
                <c:ptCount val="7"/>
                <c:pt idx="0">
                  <c:v>507820</c:v>
                </c:pt>
                <c:pt idx="1">
                  <c:v>664440</c:v>
                </c:pt>
                <c:pt idx="2">
                  <c:v>616270</c:v>
                </c:pt>
                <c:pt idx="3">
                  <c:v>573413</c:v>
                </c:pt>
                <c:pt idx="4">
                  <c:v>512657</c:v>
                </c:pt>
                <c:pt idx="5">
                  <c:v>503313</c:v>
                </c:pt>
                <c:pt idx="6">
                  <c:v>527323</c:v>
                </c:pt>
              </c:numCache>
            </c:numRef>
          </c:val>
        </c:ser>
        <c:axId val="75540352"/>
        <c:axId val="75541888"/>
      </c:areaChart>
      <c:catAx>
        <c:axId val="75540352"/>
        <c:scaling>
          <c:orientation val="minMax"/>
        </c:scaling>
        <c:axPos val="b"/>
        <c:numFmt formatCode="General" sourceLinked="1"/>
        <c:majorTickMark val="none"/>
        <c:tickLblPos val="nextTo"/>
        <c:crossAx val="75541888"/>
        <c:crosses val="autoZero"/>
        <c:auto val="1"/>
        <c:lblAlgn val="ctr"/>
        <c:lblOffset val="100"/>
      </c:catAx>
      <c:valAx>
        <c:axId val="75541888"/>
        <c:scaling>
          <c:orientation val="minMax"/>
        </c:scaling>
        <c:axPos val="l"/>
        <c:majorGridlines/>
        <c:numFmt formatCode="#,##0" sourceLinked="1"/>
        <c:majorTickMark val="none"/>
        <c:tickLblPos val="nextTo"/>
        <c:crossAx val="7554035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1885023205955321"/>
          <c:y val="0.45456623748925734"/>
          <c:w val="0.17086701526538203"/>
          <c:h val="0.31250904357016335"/>
        </c:manualLayout>
      </c:layout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style val="23"/>
  <c:chart>
    <c:autoTitleDeleted val="1"/>
    <c:plotArea>
      <c:layout>
        <c:manualLayout>
          <c:layoutTarget val="inner"/>
          <c:xMode val="edge"/>
          <c:yMode val="edge"/>
          <c:x val="0.12071062992126094"/>
          <c:y val="0.21795166229221349"/>
          <c:w val="0.83484492563430046"/>
          <c:h val="0.57620734908135918"/>
        </c:manualLayout>
      </c:layout>
      <c:areaChart>
        <c:grouping val="standard"/>
        <c:ser>
          <c:idx val="0"/>
          <c:order val="0"/>
          <c:tx>
            <c:strRef>
              <c:f>Blad2!$C$168</c:f>
              <c:strCache>
                <c:ptCount val="1"/>
                <c:pt idx="0">
                  <c:v>Andel besökare som sökte internt (per år)</c:v>
                </c:pt>
              </c:strCache>
            </c:strRef>
          </c:tx>
          <c:spPr>
            <a:solidFill>
              <a:srgbClr val="8CC2F2"/>
            </a:solidFill>
          </c:spPr>
          <c:dLbls>
            <c:dLbl>
              <c:idx val="0"/>
              <c:layout>
                <c:manualLayout>
                  <c:x val="-9.8406449530593505E-18"/>
                  <c:y val="-0.27733333333333327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0.23466666666666675"/>
                </c:manualLayout>
              </c:layout>
              <c:showVal val="1"/>
            </c:dLbl>
            <c:dLbl>
              <c:idx val="2"/>
              <c:layout>
                <c:manualLayout>
                  <c:x val="-2.1470746108428309E-3"/>
                  <c:y val="-0.20266666666666666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0.192"/>
                </c:manualLayout>
              </c:layout>
              <c:showVal val="1"/>
            </c:dLbl>
            <c:dLbl>
              <c:idx val="4"/>
              <c:layout>
                <c:manualLayout>
                  <c:x val="-3.5110816094245192E-3"/>
                  <c:y val="-0.18578061503623491"/>
                </c:manualLayout>
              </c:layout>
              <c:showVal val="1"/>
            </c:dLbl>
            <c:dLbl>
              <c:idx val="5"/>
              <c:layout>
                <c:manualLayout>
                  <c:x val="5.266622414136812E-3"/>
                  <c:y val="-0.18292267678021376"/>
                </c:manualLayout>
              </c:layout>
              <c:showVal val="1"/>
            </c:dLbl>
            <c:dLbl>
              <c:idx val="6"/>
              <c:layout>
                <c:manualLayout>
                  <c:x val="-5.266622414136812E-3"/>
                  <c:y val="-0.17434796180323614"/>
                </c:manualLayout>
              </c:layout>
              <c:showVal val="1"/>
            </c:dLbl>
            <c:showVal val="1"/>
          </c:dLbls>
          <c:cat>
            <c:strRef>
              <c:f>Blad2!$A$169:$A$175</c:f>
              <c:strCache>
                <c:ptCount val="7"/>
                <c:pt idx="0">
                  <c:v>2009 (OBS! Endast fr.o.m. 4 mars )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strCache>
            </c:strRef>
          </c:cat>
          <c:val>
            <c:numRef>
              <c:f>Blad2!$C$169:$C$175</c:f>
              <c:numCache>
                <c:formatCode>0.00%</c:formatCode>
                <c:ptCount val="7"/>
                <c:pt idx="0">
                  <c:v>9.7500000000000045E-2</c:v>
                </c:pt>
                <c:pt idx="1">
                  <c:v>8.3800000000000208E-2</c:v>
                </c:pt>
                <c:pt idx="2">
                  <c:v>6.8500000000000019E-2</c:v>
                </c:pt>
                <c:pt idx="3">
                  <c:v>6.6000000000000003E-2</c:v>
                </c:pt>
                <c:pt idx="4">
                  <c:v>6.4000000000000112E-2</c:v>
                </c:pt>
                <c:pt idx="5">
                  <c:v>6.2100000000000023E-2</c:v>
                </c:pt>
                <c:pt idx="6">
                  <c:v>6.1000000000000013E-2</c:v>
                </c:pt>
              </c:numCache>
            </c:numRef>
          </c:val>
        </c:ser>
        <c:axId val="72937472"/>
        <c:axId val="72939008"/>
      </c:areaChart>
      <c:catAx>
        <c:axId val="72937472"/>
        <c:scaling>
          <c:orientation val="minMax"/>
        </c:scaling>
        <c:axPos val="b"/>
        <c:numFmt formatCode="General" sourceLinked="1"/>
        <c:tickLblPos val="nextTo"/>
        <c:crossAx val="72939008"/>
        <c:crosses val="autoZero"/>
        <c:auto val="1"/>
        <c:lblAlgn val="ctr"/>
        <c:lblOffset val="100"/>
      </c:catAx>
      <c:valAx>
        <c:axId val="72939008"/>
        <c:scaling>
          <c:orientation val="minMax"/>
        </c:scaling>
        <c:axPos val="l"/>
        <c:majorGridlines/>
        <c:numFmt formatCode="0.00%" sourceLinked="1"/>
        <c:tickLblPos val="nextTo"/>
        <c:crossAx val="72937472"/>
        <c:crosses val="autoZero"/>
        <c:crossBetween val="midCat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/>
              <a:t>Det är lätt att hitta på webbplatsen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/>
              <a:t>  (Har </a:t>
            </a:r>
            <a:r>
              <a:rPr lang="sv-SE" dirty="0" smtClean="0"/>
              <a:t>funktionsnedsättning </a:t>
            </a:r>
            <a:r>
              <a:rPr lang="sv-SE" dirty="0"/>
              <a:t>77 svar)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Sheet4!$I$9:$I$16</c:f>
              <c:strCach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(blank)</c:v>
                </c:pt>
              </c:strCache>
            </c:strRef>
          </c:cat>
          <c:val>
            <c:numRef>
              <c:f>Sheet4!$J$9:$J$16</c:f>
              <c:numCache>
                <c:formatCode>0.00%</c:formatCode>
                <c:ptCount val="8"/>
                <c:pt idx="0">
                  <c:v>0.27272727272727282</c:v>
                </c:pt>
                <c:pt idx="1">
                  <c:v>0.10389610389610412</c:v>
                </c:pt>
                <c:pt idx="2">
                  <c:v>0.15584415584415642</c:v>
                </c:pt>
                <c:pt idx="3">
                  <c:v>0.11688311688311689</c:v>
                </c:pt>
                <c:pt idx="4">
                  <c:v>0.11688311688311689</c:v>
                </c:pt>
                <c:pt idx="5">
                  <c:v>0.10389610389610412</c:v>
                </c:pt>
                <c:pt idx="6">
                  <c:v>0.12987012987012986</c:v>
                </c:pt>
                <c:pt idx="7">
                  <c:v>0</c:v>
                </c:pt>
              </c:numCache>
            </c:numRef>
          </c:val>
        </c:ser>
        <c:dLbls>
          <c:showVal val="1"/>
        </c:dLbls>
        <c:gapWidth val="219"/>
        <c:overlap val="-27"/>
        <c:axId val="75619328"/>
        <c:axId val="84161280"/>
      </c:barChart>
      <c:catAx>
        <c:axId val="756193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4161280"/>
        <c:crosses val="autoZero"/>
        <c:auto val="1"/>
        <c:lblAlgn val="ctr"/>
        <c:lblOffset val="100"/>
      </c:catAx>
      <c:valAx>
        <c:axId val="841612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5619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Relationship Id="rId4" Type="http://schemas.openxmlformats.org/officeDocument/2006/relationships/image" Target="../media/image4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A4BE0-F786-0E49-94A8-1F2CBA953599}" type="datetimeFigureOut">
              <a:rPr lang="sv-SE" smtClean="0"/>
              <a:pPr/>
              <a:t>2016-03-11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497BC-B4BF-D24D-9855-FA158D57D12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5841131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A7049-4081-424B-8128-683F6C2017C9}" type="datetimeFigureOut">
              <a:rPr lang="sv-SE" smtClean="0"/>
              <a:pPr/>
              <a:t>2016-03-11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970E8-606E-544E-9196-A0321FFF43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4368551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sz="1200" dirty="0" smtClean="0">
                <a:solidFill>
                  <a:schemeClr val="tx1">
                    <a:lumMod val="50000"/>
                  </a:schemeClr>
                </a:solidFill>
              </a:rPr>
              <a:t>Denna ökning kan tolkas som att vi lockar till merläsning, men kan även innebära att besökarna behöver leta runt för att hitta det de söker.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8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73,5 % kommer via sökmotorer,</a:t>
            </a:r>
            <a:r>
              <a:rPr lang="sv-SE" baseline="0" dirty="0" smtClean="0"/>
              <a:t> 17 % skriver in adressen direkt, 7 % kommer vi annan webbplats.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9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Genomfördes i november 2015 av </a:t>
            </a:r>
            <a:r>
              <a:rPr lang="sv-SE" dirty="0" err="1" smtClean="0"/>
              <a:t>KoM</a:t>
            </a:r>
            <a:r>
              <a:rPr lang="sv-SE" dirty="0" smtClean="0"/>
              <a:t>. Framförallt en undersökning för att ta reda på göteborgarnas kunskaper om </a:t>
            </a:r>
            <a:r>
              <a:rPr lang="sv-SE" dirty="0" err="1" smtClean="0"/>
              <a:t>Fairtrade</a:t>
            </a:r>
            <a:r>
              <a:rPr lang="sv-SE" dirty="0" smtClean="0"/>
              <a:t> city men vi passade även på att fråga om den övriga service som </a:t>
            </a:r>
            <a:r>
              <a:rPr lang="sv-SE" smtClean="0"/>
              <a:t>förvaltningen tillhandahåller. </a:t>
            </a:r>
            <a:r>
              <a:rPr lang="sv-SE" dirty="0" smtClean="0"/>
              <a:t>600</a:t>
            </a:r>
            <a:r>
              <a:rPr lang="sv-SE" baseline="0" dirty="0" smtClean="0"/>
              <a:t> slumpvis utvalda göteborgare mellan 20-75 år tillfrågades.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13</a:t>
            </a:fld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Bara 4 % (26 personer) av de tillfrågade hade en utbildning som var 9 år eller mindre, alltså inte representativt för Göteborg i sin helhet. (12 kände till </a:t>
            </a:r>
            <a:r>
              <a:rPr lang="sv-SE" dirty="0" err="1" smtClean="0"/>
              <a:t>goteborg.se</a:t>
            </a:r>
            <a:r>
              <a:rPr lang="sv-SE" dirty="0" smtClean="0"/>
              <a:t> och 14 kände inte till </a:t>
            </a:r>
            <a:r>
              <a:rPr lang="sv-SE" dirty="0" err="1" smtClean="0"/>
              <a:t>goteborg.se</a:t>
            </a:r>
            <a:r>
              <a:rPr lang="sv-SE" dirty="0" smtClean="0"/>
              <a:t>)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14</a:t>
            </a:fld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sv-SE" dirty="0" smtClean="0"/>
              <a:t>Under våren 2015 tog </a:t>
            </a:r>
            <a:r>
              <a:rPr lang="sv-SE" dirty="0" err="1" smtClean="0"/>
              <a:t>KoM</a:t>
            </a:r>
            <a:r>
              <a:rPr lang="sv-SE" dirty="0" smtClean="0"/>
              <a:t> fram den första omvärlds-</a:t>
            </a:r>
            <a:r>
              <a:rPr lang="sv-SE" baseline="0" dirty="0" smtClean="0"/>
              <a:t> och medborgaranalysen. Fokus på att </a:t>
            </a:r>
            <a:r>
              <a:rPr lang="sv-SE" dirty="0" smtClean="0"/>
              <a:t>1. Få en bild av och analysera trender, fenomen och medborgarinsikter inom relevanta områden.</a:t>
            </a:r>
          </a:p>
          <a:p>
            <a:pPr rtl="0"/>
            <a:r>
              <a:rPr lang="sv-SE" dirty="0" smtClean="0"/>
              <a:t>2. Få reda på förväntningar, kännedomen om och upplevelsen av information och service från Göteborgs Stad.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15</a:t>
            </a:fld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smtClean="0"/>
              <a:t>Unika sidvisningar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21</a:t>
            </a:fld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Det saknas statistik från några e-tjänster.</a:t>
            </a:r>
            <a:r>
              <a:rPr lang="sv-SE" baseline="0" dirty="0" smtClean="0"/>
              <a:t> Bl.a. ansökan till förskola som skulle finnas med </a:t>
            </a:r>
            <a:r>
              <a:rPr lang="sv-SE" baseline="0" smtClean="0"/>
              <a:t>bland topp 10.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23</a:t>
            </a:fld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Gillare=följare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24</a:t>
            </a:fld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Stor dominans av interna sökord. När det gäller sökord så</a:t>
            </a:r>
            <a:r>
              <a:rPr lang="sv-SE" baseline="0" dirty="0" smtClean="0"/>
              <a:t> ingår gbg3000-konton.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26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sz="quarter" idx="15" hasCustomPrompt="1"/>
          </p:nvPr>
        </p:nvSpPr>
        <p:spPr>
          <a:xfrm>
            <a:off x="2371725" y="176213"/>
            <a:ext cx="6583363" cy="6518275"/>
          </a:xfrm>
          <a:solidFill>
            <a:schemeClr val="accent1"/>
          </a:solidFill>
        </p:spPr>
        <p:txBody>
          <a:bodyPr lIns="180000" tIns="180000" rIns="0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sv-SE" dirty="0" smtClean="0"/>
              <a:t>Klicka på ikonen för att infoga bild</a:t>
            </a:r>
            <a:endParaRPr lang="sv-SE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90500" y="176213"/>
            <a:ext cx="2180560" cy="6518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3181221" y="2238999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200399" y="3556710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7" name="Bildobjekt 6" descr="gbg_st_cmyk_neg-01.png"/>
            <p:cNvPicPr>
              <a:picLocks noChangeAspect="1"/>
            </p:cNvPicPr>
            <p:nvPr userDrawn="1"/>
          </p:nvPicPr>
          <p:blipFill>
            <a:blip r:embed="rId2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9" name="Bildobjekt 8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6" name="Platshållare för text 5"/>
          <p:cNvSpPr>
            <a:spLocks noGrp="1"/>
          </p:cNvSpPr>
          <p:nvPr>
            <p:ph type="body" sz="quarter" idx="16" hasCustomPrompt="1"/>
          </p:nvPr>
        </p:nvSpPr>
        <p:spPr>
          <a:xfrm>
            <a:off x="3200399" y="3982827"/>
            <a:ext cx="5475619" cy="25588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 smtClean="0"/>
              <a:t>Eventuellt namn på föredragshållaren</a:t>
            </a:r>
          </a:p>
        </p:txBody>
      </p:sp>
    </p:spTree>
    <p:extLst>
      <p:ext uri="{BB962C8B-B14F-4D97-AF65-F5344CB8AC3E}">
        <p14:creationId xmlns:p14="http://schemas.microsoft.com/office/powerpoint/2010/main" xmlns="" val="1854815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54BDB-0527-458C-8D99-43DCA60CD29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1" y="0"/>
            <a:ext cx="9143998" cy="6857999"/>
          </a:xfrm>
          <a:prstGeom prst="rect">
            <a:avLst/>
          </a:prstGeom>
        </p:spPr>
      </p:pic>
      <p:pic>
        <p:nvPicPr>
          <p:cNvPr id="11" name="Bildobjekt 10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xmlns="" val="15290107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834357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556971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9990227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1459635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9" cy="6857999"/>
          </a:xfrm>
          <a:prstGeom prst="rect">
            <a:avLst/>
          </a:prstGeom>
        </p:spPr>
      </p:pic>
      <p:cxnSp>
        <p:nvCxnSpPr>
          <p:cNvPr id="13" name="Rak 12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sp>
        <p:nvSpPr>
          <p:cNvPr id="10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xmlns="" val="1854815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5610761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xmlns="" val="22895220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9398589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4393100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5057276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8" cy="6857998"/>
          </a:xfrm>
          <a:prstGeom prst="rect">
            <a:avLst/>
          </a:prstGeom>
        </p:spPr>
      </p:pic>
      <p:pic>
        <p:nvPicPr>
          <p:cNvPr id="11" name="Bildobjekt 10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xmlns="" val="13812576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344262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614402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640054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4007312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665383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6283187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xmlns="" val="377501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002246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409972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264982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7" cy="6857998"/>
          </a:xfrm>
          <a:prstGeom prst="rect">
            <a:avLst/>
          </a:prstGeom>
        </p:spPr>
      </p:pic>
      <p:pic>
        <p:nvPicPr>
          <p:cNvPr id="14" name="Bildobjekt 13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xmlns="" val="38186466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77047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7314874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06017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3989704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849822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41795323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xmlns="" val="651498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8734941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5341948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386723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7" cy="6857997"/>
          </a:xfrm>
          <a:prstGeom prst="rect">
            <a:avLst/>
          </a:prstGeom>
        </p:spPr>
      </p:pic>
      <p:pic>
        <p:nvPicPr>
          <p:cNvPr id="14" name="Bildobjekt 13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xmlns="" val="7116089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747069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7910851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5611859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705937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3548133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0457229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xmlns="" val="26003020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3483736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41481560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6659924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9" cy="6857999"/>
          </a:xfrm>
          <a:prstGeom prst="rect">
            <a:avLst/>
          </a:prstGeom>
        </p:spPr>
      </p:pic>
      <p:sp>
        <p:nvSpPr>
          <p:cNvPr id="12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177477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9" cy="6857999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xmlns="" val="141394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206017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prick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8" cy="6857998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xmlns="" val="3553815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7" cy="6857998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xmlns="" val="2401803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7" cy="6857997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xmlns="" val="30065470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58800" y="586800"/>
            <a:ext cx="6738950" cy="101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88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6011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4" cstate="screen"/>
          <a:srcRect/>
          <a:stretch>
            <a:fillRect/>
          </a:stretch>
        </p:blipFill>
        <p:spPr>
          <a:xfrm flipH="1">
            <a:off x="0" y="6095563"/>
            <a:ext cx="9143998" cy="762436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11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874" r:id="rId2"/>
    <p:sldLayoutId id="2147483747" r:id="rId3"/>
    <p:sldLayoutId id="2147483869" r:id="rId4"/>
    <p:sldLayoutId id="2147483757" r:id="rId5"/>
    <p:sldLayoutId id="2147483753" r:id="rId6"/>
    <p:sldLayoutId id="2147483754" r:id="rId7"/>
    <p:sldLayoutId id="2147483755" r:id="rId8"/>
    <p:sldLayoutId id="2147483756" r:id="rId9"/>
    <p:sldLayoutId id="2147483758" r:id="rId10"/>
    <p:sldLayoutId id="2147483759" r:id="rId11"/>
    <p:sldLayoutId id="2147483879" r:id="rId12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1" y="6257925"/>
            <a:ext cx="9143998" cy="60007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061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75" r:id="rId2"/>
    <p:sldLayoutId id="2147483812" r:id="rId3"/>
    <p:sldLayoutId id="2147483870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7" cy="762435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888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76" r:id="rId2"/>
    <p:sldLayoutId id="2147483823" r:id="rId3"/>
    <p:sldLayoutId id="2147483871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7" cy="76243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02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77" r:id="rId2"/>
    <p:sldLayoutId id="2147483834" r:id="rId3"/>
    <p:sldLayoutId id="2147483872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6" cy="76243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736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78" r:id="rId2"/>
    <p:sldLayoutId id="2147483845" r:id="rId3"/>
    <p:sldLayoutId id="2147483873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458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8" r:id="rId2"/>
    <p:sldLayoutId id="2147483865" r:id="rId3"/>
    <p:sldLayoutId id="2147483866" r:id="rId4"/>
    <p:sldLayoutId id="2147483867" r:id="rId5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-kalkylblad1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Microsoft_Office_Excel-kalkylblad3.xlsx"/><Relationship Id="rId4" Type="http://schemas.openxmlformats.org/officeDocument/2006/relationships/package" Target="../embeddings/Microsoft_Office_Excel-kalkylblad2.xlsx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-kalkylblad4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Office_Excel-kalkylblad7.xlsx"/><Relationship Id="rId5" Type="http://schemas.openxmlformats.org/officeDocument/2006/relationships/package" Target="../embeddings/Microsoft_Office_Excel-kalkylblad6.xlsx"/><Relationship Id="rId4" Type="http://schemas.openxmlformats.org/officeDocument/2006/relationships/package" Target="../embeddings/Microsoft_Office_Excel-kalkylblad5.xlsx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-kalkylblad8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-kalkylblad9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package" Target="../embeddings/Microsoft_Office_Excel-kalkylblad11.xlsx"/><Relationship Id="rId4" Type="http://schemas.openxmlformats.org/officeDocument/2006/relationships/package" Target="../embeddings/Microsoft_Office_Excel-kalkylblad10.xlsx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-kalkylblad12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5" Type="http://schemas.openxmlformats.org/officeDocument/2006/relationships/package" Target="../embeddings/Microsoft_Office_Excel-kalkylblad14.xlsx"/><Relationship Id="rId4" Type="http://schemas.openxmlformats.org/officeDocument/2006/relationships/package" Target="../embeddings/Microsoft_Office_Excel-kalkylblad13.xlsx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-kalkylblad15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5" Type="http://schemas.openxmlformats.org/officeDocument/2006/relationships/package" Target="../embeddings/Microsoft_Office_Excel-kalkylblad17.xlsx"/><Relationship Id="rId4" Type="http://schemas.openxmlformats.org/officeDocument/2006/relationships/package" Target="../embeddings/Microsoft_Office_Excel-kalkylblad16.xlsx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-kalkylblad18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5" Type="http://schemas.openxmlformats.org/officeDocument/2006/relationships/package" Target="../embeddings/Microsoft_Office_Excel-kalkylblad20.xlsx"/><Relationship Id="rId4" Type="http://schemas.openxmlformats.org/officeDocument/2006/relationships/package" Target="../embeddings/Microsoft_Office_Excel-kalkylblad19.xlsx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-kalkylblad21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5" Type="http://schemas.openxmlformats.org/officeDocument/2006/relationships/package" Target="../embeddings/Microsoft_Office_Excel-kalkylblad23.xlsx"/><Relationship Id="rId4" Type="http://schemas.openxmlformats.org/officeDocument/2006/relationships/package" Target="../embeddings/Microsoft_Office_Excel-kalkylblad22.xlsx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goteborg.se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4"/>
          </p:nvPr>
        </p:nvSpPr>
        <p:spPr>
          <a:xfrm>
            <a:off x="2999516" y="3563637"/>
            <a:ext cx="5475620" cy="307777"/>
          </a:xfrm>
        </p:spPr>
        <p:txBody>
          <a:bodyPr/>
          <a:lstStyle/>
          <a:p>
            <a:r>
              <a:rPr lang="sv-SE" dirty="0" smtClean="0"/>
              <a:t>i ord och siffror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9621021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8639" y="404528"/>
            <a:ext cx="6825220" cy="719807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Andel besök från mobila enheter* </a:t>
            </a:r>
            <a:br>
              <a:rPr lang="sv-SE" dirty="0" smtClean="0">
                <a:solidFill>
                  <a:schemeClr val="tx1"/>
                </a:solidFill>
              </a:rPr>
            </a:br>
            <a:r>
              <a:rPr lang="sv-SE" dirty="0" smtClean="0">
                <a:solidFill>
                  <a:schemeClr val="tx1"/>
                </a:solidFill>
              </a:rPr>
              <a:t>2010 - 2015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21999" y="5661248"/>
            <a:ext cx="80381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600" dirty="0" smtClean="0"/>
              <a:t>*smarta telefoner och läsplattor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021902" y="2194002"/>
            <a:ext cx="1935995" cy="2446824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/>
              <a:t>Andelen besök från mobila enheter fortsätter att öka kraftigt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Nästan vartannat besök (49 procent) görs via en mobil enhet</a:t>
            </a:r>
            <a:endParaRPr lang="sv-SE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21999" y="1370978"/>
            <a:ext cx="75728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b="1" dirty="0" smtClean="0"/>
              <a:t>Procent av hela webbplatsens besök</a:t>
            </a:r>
            <a:endParaRPr lang="sv-SE" b="1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387667" y="1884045"/>
          <a:ext cx="6444277" cy="3089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ubrik 2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Fördelning mobiltelefon, läsplatta och fasta enheter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8" name="Rektangel 7"/>
          <p:cNvSpPr/>
          <p:nvPr/>
        </p:nvSpPr>
        <p:spPr bwMode="auto">
          <a:xfrm>
            <a:off x="7090912" y="1988839"/>
            <a:ext cx="1885939" cy="2885085"/>
          </a:xfrm>
          <a:prstGeom prst="rect">
            <a:avLst/>
          </a:prstGeom>
          <a:noFill/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2000" dirty="0" smtClean="0"/>
              <a:t>Läsplattan står still, men smarta telefoner fortsätter öka kraftigt, med hela 28 procent jämfört med 2014.</a:t>
            </a:r>
            <a:endParaRPr kumimoji="0" lang="sv-SE" sz="20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646981" y="1725283"/>
          <a:ext cx="6256739" cy="3726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80338" y="4070555"/>
            <a:ext cx="5486252" cy="985563"/>
          </a:xfrm>
        </p:spPr>
        <p:txBody>
          <a:bodyPr/>
          <a:lstStyle/>
          <a:p>
            <a:r>
              <a:rPr lang="sv-SE" sz="4800" dirty="0" err="1" smtClean="0"/>
              <a:t>Kännedoms-undersökning</a:t>
            </a:r>
            <a:r>
              <a:rPr lang="sv-SE" sz="4800" dirty="0" smtClean="0"/>
              <a:t> och omvärldsanalys</a:t>
            </a:r>
            <a:r>
              <a:rPr lang="sv-SE" sz="5400" dirty="0" smtClean="0"/>
              <a:t/>
            </a:r>
            <a:br>
              <a:rPr lang="sv-SE" sz="5400" dirty="0" smtClean="0"/>
            </a:b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Kännedomsundersökningen</a:t>
            </a:r>
            <a:r>
              <a:rPr lang="sv-SE" dirty="0" smtClean="0"/>
              <a:t> 2015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235" y="1606550"/>
            <a:ext cx="8589920" cy="407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Kännedomsundersökning</a:t>
            </a:r>
            <a:r>
              <a:rPr lang="sv-SE" dirty="0" smtClean="0"/>
              <a:t> 2015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274" y="1283477"/>
            <a:ext cx="6736751" cy="473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Rak pil 8"/>
          <p:cNvCxnSpPr/>
          <p:nvPr/>
        </p:nvCxnSpPr>
        <p:spPr>
          <a:xfrm>
            <a:off x="4908430" y="2234250"/>
            <a:ext cx="0" cy="5003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" name="textruta 9"/>
          <p:cNvSpPr txBox="1"/>
          <p:nvPr/>
        </p:nvSpPr>
        <p:spPr>
          <a:xfrm>
            <a:off x="7495911" y="1518249"/>
            <a:ext cx="1458303" cy="17543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Bara 47 % av de med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grundskole-utbildning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känner till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goteborg.se</a:t>
            </a:r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1215075"/>
          </a:xfrm>
        </p:spPr>
        <p:txBody>
          <a:bodyPr/>
          <a:lstStyle/>
          <a:p>
            <a:r>
              <a:rPr lang="sv-SE" dirty="0" smtClean="0"/>
              <a:t>Andel som regelbundet tar del av information från Göteborgs Stad genom följande kanaler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79" y="2084217"/>
            <a:ext cx="8902460" cy="338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ruta 6"/>
          <p:cNvSpPr txBox="1"/>
          <p:nvPr/>
        </p:nvSpPr>
        <p:spPr>
          <a:xfrm>
            <a:off x="396815" y="5952226"/>
            <a:ext cx="6599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Källa: Omvärlds- och medborgaranalys 2015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80338" y="4070555"/>
            <a:ext cx="5486252" cy="985563"/>
          </a:xfrm>
        </p:spPr>
        <p:txBody>
          <a:bodyPr/>
          <a:lstStyle/>
          <a:p>
            <a:r>
              <a:rPr lang="sv-SE" sz="5400" dirty="0" smtClean="0"/>
              <a:t>Statistik för innehållet</a:t>
            </a:r>
            <a:br>
              <a:rPr lang="sv-SE" sz="5400" dirty="0" smtClean="0"/>
            </a:b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17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293" y="378164"/>
            <a:ext cx="6263306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Huvudpuff på startsidan – 10 i topp 2015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312667" y="4050724"/>
            <a:ext cx="3723451" cy="189282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/>
              <a:t>Den klart mest klickade huvudpuffen under 2015 var den om stadens flyktingmottagande.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Därefter kommer puffar som handlar om evenemang, kultur och säsongsbetonad information</a:t>
            </a:r>
          </a:p>
        </p:txBody>
      </p:sp>
      <p:pic>
        <p:nvPicPr>
          <p:cNvPr id="13" name="Bildobjekt 12" descr="huvudpuffar2015_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9" y="1475113"/>
            <a:ext cx="5219971" cy="424418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5162" y="2173918"/>
            <a:ext cx="3755963" cy="127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7989" y="522231"/>
            <a:ext cx="6839895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Aktuelltpuff på startsidan – 10 i topp 2015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84458" y="5359134"/>
            <a:ext cx="8640960" cy="78483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/>
              <a:t>Firanden och flyktingmottagandet lockade till flest klick.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Många av aktuelltpuffarna har få klick, bortsett från de i toppen.</a:t>
            </a:r>
            <a:endParaRPr lang="en-US" dirty="0"/>
          </a:p>
        </p:txBody>
      </p:sp>
      <p:pic>
        <p:nvPicPr>
          <p:cNvPr id="12" name="Bildobjekt 11"/>
          <p:cNvPicPr/>
          <p:nvPr/>
        </p:nvPicPr>
        <p:blipFill>
          <a:blip r:embed="rId2"/>
          <a:srcRect t="21079"/>
          <a:stretch>
            <a:fillRect/>
          </a:stretch>
        </p:blipFill>
        <p:spPr bwMode="auto">
          <a:xfrm>
            <a:off x="500377" y="1570034"/>
            <a:ext cx="4977441" cy="339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2175" y="1673546"/>
            <a:ext cx="3423938" cy="310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Kalendariet 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2639"/>
          <a:stretch>
            <a:fillRect/>
          </a:stretch>
        </p:blipFill>
        <p:spPr bwMode="auto">
          <a:xfrm>
            <a:off x="465805" y="1767890"/>
            <a:ext cx="5969501" cy="329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ruta 6"/>
          <p:cNvSpPr txBox="1"/>
          <p:nvPr/>
        </p:nvSpPr>
        <p:spPr>
          <a:xfrm>
            <a:off x="6702725" y="1897811"/>
            <a:ext cx="2216991" cy="39087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Kalendariet lanserades i maj 2015 och under året har totalt </a:t>
            </a:r>
            <a:b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2 847 aktiviteter publicerats.</a:t>
            </a:r>
          </a:p>
          <a:p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Höstlovsaktiviteter och midsommarfirande är populärast bland besökarna.</a:t>
            </a:r>
          </a:p>
          <a:p>
            <a:endParaRPr lang="sv-S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goteborg.se</a:t>
            </a:r>
            <a:r>
              <a:rPr lang="sv-SE" dirty="0" smtClean="0"/>
              <a:t> 2015 - lite ord och siffror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smtClean="0"/>
              <a:t>HÅLLBAR STAD – ÖPPEN FÖR VÄRLDEN </a:t>
            </a:r>
            <a:endParaRPr lang="en-GB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v-SE" dirty="0" smtClean="0"/>
              <a:t>Bilderna här handlar om </a:t>
            </a:r>
            <a:r>
              <a:rPr lang="sv-SE" dirty="0" err="1" smtClean="0"/>
              <a:t>goteborg.se</a:t>
            </a:r>
            <a:r>
              <a:rPr lang="sv-SE" dirty="0" smtClean="0"/>
              <a:t> 2015</a:t>
            </a:r>
          </a:p>
          <a:p>
            <a:pPr>
              <a:lnSpc>
                <a:spcPct val="80000"/>
              </a:lnSpc>
            </a:pPr>
            <a:r>
              <a:rPr lang="sv-SE" dirty="0" smtClean="0"/>
              <a:t>Vi har tittat på vilken information som är mest eftersökt av medborgarna samt vilka sökord som används. Vi har också analyserat svaren från vår webbplatsundersökning, </a:t>
            </a:r>
            <a:r>
              <a:rPr lang="sv-SE" dirty="0" err="1" smtClean="0"/>
              <a:t>kännedomsundersökningen</a:t>
            </a:r>
            <a:r>
              <a:rPr lang="sv-SE" dirty="0" smtClean="0"/>
              <a:t> samt omvärlds- och medborgaranalysen som genomfördes under året.</a:t>
            </a:r>
          </a:p>
          <a:p>
            <a:pPr>
              <a:lnSpc>
                <a:spcPct val="80000"/>
              </a:lnSpc>
            </a:pPr>
            <a:r>
              <a:rPr lang="sv-SE" dirty="0" smtClean="0"/>
              <a:t>Vi kan se hur besökaren klickar, vilka webbläsare de använder, var de kommer ifrån med mera.</a:t>
            </a:r>
          </a:p>
          <a:p>
            <a:pPr>
              <a:lnSpc>
                <a:spcPct val="80000"/>
              </a:lnSpc>
            </a:pPr>
            <a:r>
              <a:rPr lang="sv-SE" dirty="0" smtClean="0"/>
              <a:t>Vi arbetar också med olika mål för webbplatsen som vi sedan mäter och följer upp för att besökarna ska hitta och förstå det de söker efter.</a:t>
            </a:r>
          </a:p>
        </p:txBody>
      </p:sp>
      <p:pic>
        <p:nvPicPr>
          <p:cNvPr id="6" name="Picture 4" descr="forankra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9702" y="4727275"/>
            <a:ext cx="1387532" cy="1348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934164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Kalendariet – unika sidvisningar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20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146" y="2296616"/>
            <a:ext cx="8750598" cy="188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ruta 6"/>
          <p:cNvSpPr txBox="1"/>
          <p:nvPr/>
        </p:nvSpPr>
        <p:spPr>
          <a:xfrm>
            <a:off x="522000" y="4761781"/>
            <a:ext cx="7776051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Totalt har vi haft 41 174 unika sidvisningar i kalendariet under 2015.</a:t>
            </a:r>
          </a:p>
          <a:p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Inför och under höstlovet marknadsförde vi kalendariet mer samt att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gp.se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länkade till höstlovsaktiviteterna i kalendariet.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21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6209" y="497170"/>
            <a:ext cx="6381017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Språksidorna  på </a:t>
            </a:r>
            <a:r>
              <a:rPr lang="sv-SE" dirty="0" err="1">
                <a:solidFill>
                  <a:schemeClr val="tx1"/>
                </a:solidFill>
              </a:rPr>
              <a:t>goteborg.se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smtClean="0">
                <a:solidFill>
                  <a:schemeClr val="tx1"/>
                </a:solidFill>
              </a:rPr>
              <a:t>2015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363695" y="1649024"/>
            <a:ext cx="1661723" cy="272382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err="1" smtClean="0"/>
              <a:t>Engelska-</a:t>
            </a:r>
            <a:r>
              <a:rPr lang="sv-SE" dirty="0" smtClean="0"/>
              <a:t>, </a:t>
            </a:r>
            <a:r>
              <a:rPr lang="sv-SE" dirty="0" err="1" smtClean="0"/>
              <a:t>finska-</a:t>
            </a:r>
            <a:r>
              <a:rPr lang="sv-SE" dirty="0" smtClean="0"/>
              <a:t> och </a:t>
            </a:r>
            <a:r>
              <a:rPr lang="sv-SE" dirty="0" err="1" smtClean="0"/>
              <a:t>teckenspråk-sidorna</a:t>
            </a:r>
            <a:r>
              <a:rPr lang="sv-SE" dirty="0" smtClean="0"/>
              <a:t> dominerar.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De finska sidorna är fler till antalet än de övriga.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522002" y="1527810"/>
          <a:ext cx="6841694" cy="401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HÅLLBAR STAD – ÖPPEN FÖR VÄRLDEN </a:t>
            </a:r>
          </a:p>
          <a:p>
            <a:pPr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54BDB-0527-458C-8D99-43DCA60CD29F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04528" y="116905"/>
            <a:ext cx="6480720" cy="647799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0" cap="none" spc="5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Nya e-tjänster på </a:t>
            </a:r>
            <a:r>
              <a:rPr kumimoji="0" lang="sv-SE" sz="2800" b="1" i="0" u="none" strike="noStrike" kern="0" cap="none" spc="5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goteborg.se</a:t>
            </a:r>
            <a:r>
              <a:rPr kumimoji="0" lang="sv-SE" sz="2800" b="1" i="0" u="none" strike="noStrike" kern="0" cap="none" spc="5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 2015</a:t>
            </a:r>
            <a:endParaRPr kumimoji="0" lang="en-US" sz="2800" b="1" i="0" u="none" strike="noStrike" kern="0" cap="none" spc="5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44146" y="5747134"/>
            <a:ext cx="8318702" cy="36933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/>
              <a:t>23 nya e-tjänster under året. Fler e-tjänster finns som service för medborgarna.</a:t>
            </a:r>
            <a:endParaRPr lang="en-US" dirty="0"/>
          </a:p>
        </p:txBody>
      </p:sp>
      <p:sp>
        <p:nvSpPr>
          <p:cNvPr id="10" name="textruta 9"/>
          <p:cNvSpPr txBox="1"/>
          <p:nvPr/>
        </p:nvSpPr>
        <p:spPr>
          <a:xfrm>
            <a:off x="521999" y="1021275"/>
            <a:ext cx="8501231" cy="461664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Kontakta försörjningsstöd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Beställ kartor och </a:t>
            </a:r>
            <a:r>
              <a:rPr lang="sv-SE" sz="1400" dirty="0" err="1" smtClean="0"/>
              <a:t>geodata</a:t>
            </a:r>
            <a:endParaRPr lang="sv-SE" sz="1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Anmälan om matförgiftning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Anmäl intresse för att bli kontaktperson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Anmäl bostadsklagomål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Ställ fråga om det västsvenska paketet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Ansök om planbesked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Beställ fixartjänst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Återansök ekonomiskt bistånd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Intresseanmälan för frivillig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Ansök om trygghetslarm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Ange mätarställning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Ansök om bostadsanpassning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Ansök om stadsbidrag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Ansök om äldreboende sökande från annan kommun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Bli en del av </a:t>
            </a:r>
            <a:r>
              <a:rPr lang="sv-SE" sz="1400" dirty="0" err="1" smtClean="0"/>
              <a:t>Fairtrade</a:t>
            </a:r>
            <a:r>
              <a:rPr lang="sv-SE" sz="1400" dirty="0" smtClean="0"/>
              <a:t> City Göteborg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Ansök om stöd för personer med funktionsnedsättning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Intresseanmälan Mammut musikverksamhet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Redovisa stadsbidrag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Anmäl privat borgerlig vigsel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Ansök om äldreboende (Treserva)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Mitt </a:t>
            </a:r>
            <a:r>
              <a:rPr lang="sv-SE" sz="1400" dirty="0" err="1" smtClean="0"/>
              <a:t>ÅVC-kort</a:t>
            </a:r>
            <a:endParaRPr lang="sv-SE" sz="1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Sök telefonnummer till bygglovsarkitekt</a:t>
            </a:r>
            <a:endParaRPr lang="sv-SE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HÅLLBAR STAD – ÖPPEN FÖR VÄRLDEN </a:t>
            </a:r>
          </a:p>
          <a:p>
            <a:pPr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54BDB-0527-458C-8D99-43DCA60CD29F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35519" y="560706"/>
            <a:ext cx="6714189" cy="78500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0" cap="none" spc="5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Topp 10 mest använda e-tjänster 2015</a:t>
            </a:r>
            <a:endParaRPr kumimoji="0" lang="en-US" sz="2800" b="1" i="0" u="none" strike="noStrike" kern="0" cap="none" spc="5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521999" y="1630391"/>
            <a:ext cx="8501231" cy="364715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sv-SE" sz="1400" dirty="0" smtClean="0"/>
              <a:t>	</a:t>
            </a:r>
            <a:r>
              <a:rPr lang="sv-SE" sz="1400" b="1" u="sng" dirty="0" smtClean="0"/>
              <a:t>E-tjänst</a:t>
            </a:r>
            <a:r>
              <a:rPr lang="sv-SE" sz="1400" b="1" dirty="0" smtClean="0"/>
              <a:t>								</a:t>
            </a:r>
            <a:r>
              <a:rPr lang="sv-SE" sz="1400" b="1" u="sng" dirty="0" smtClean="0"/>
              <a:t>Totalt inskickade ärenden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400" dirty="0" smtClean="0"/>
              <a:t>Ansökan till kulturskolan							4511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400" dirty="0" smtClean="0"/>
              <a:t>Ansök till förskoleklass 							3506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400" dirty="0" smtClean="0"/>
              <a:t>Anmälan vattenavläsning 						3268						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400" dirty="0" smtClean="0"/>
              <a:t>Beställning av enkel nybyggnadskarta 				1198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400" dirty="0" smtClean="0"/>
              <a:t>Beställ bygglovshandlingar 						786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400" dirty="0" smtClean="0"/>
              <a:t>Anmälan till </a:t>
            </a:r>
            <a:r>
              <a:rPr lang="sv-SE" sz="1400" dirty="0" err="1" smtClean="0"/>
              <a:t>flexlinjen</a:t>
            </a:r>
            <a:r>
              <a:rPr lang="sv-SE" sz="1400" dirty="0" smtClean="0"/>
              <a:t> 							545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400" dirty="0" smtClean="0"/>
              <a:t>Kontakt Familjehem Göteborgs Stad				469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400" dirty="0" smtClean="0"/>
              <a:t>Kontakta försörjningsstöd						467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Beställning av normal nybyggnadskarta				453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Beställ kartor och </a:t>
            </a:r>
            <a:r>
              <a:rPr lang="sv-S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geodata</a:t>
            </a:r>
            <a:r>
              <a:rPr lang="sv-S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					265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24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6210" y="615154"/>
            <a:ext cx="6202346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Göteborgs Stads </a:t>
            </a:r>
            <a:r>
              <a:rPr lang="sv-SE" dirty="0" err="1" smtClean="0">
                <a:solidFill>
                  <a:schemeClr val="tx1"/>
                </a:solidFill>
              </a:rPr>
              <a:t>facebook</a:t>
            </a:r>
            <a:r>
              <a:rPr lang="sv-SE" dirty="0" smtClean="0">
                <a:solidFill>
                  <a:schemeClr val="tx1"/>
                </a:solidFill>
              </a:rPr>
              <a:t> 2015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254151" y="2127048"/>
            <a:ext cx="2496447" cy="178510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000" dirty="0" smtClean="0"/>
              <a:t>Sidan hade den </a:t>
            </a:r>
            <a:br>
              <a:rPr lang="sv-SE" sz="2000" dirty="0" smtClean="0"/>
            </a:br>
            <a:r>
              <a:rPr lang="sv-SE" sz="2000" dirty="0" smtClean="0"/>
              <a:t>10 januari 2016 </a:t>
            </a:r>
            <a:br>
              <a:rPr lang="sv-SE" sz="2000" dirty="0" smtClean="0"/>
            </a:br>
            <a:r>
              <a:rPr lang="sv-SE" sz="2000" dirty="0" smtClean="0"/>
              <a:t>4 482 gillare. </a:t>
            </a:r>
          </a:p>
          <a:p>
            <a:pPr>
              <a:spcBef>
                <a:spcPct val="50000"/>
              </a:spcBef>
            </a:pPr>
            <a:r>
              <a:rPr lang="sv-SE" sz="2000" dirty="0" smtClean="0"/>
              <a:t>För ett år sedan hade vi 3 169 gillare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518" y="2018598"/>
            <a:ext cx="5451413" cy="273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34618" y="3163771"/>
            <a:ext cx="5486252" cy="985563"/>
          </a:xfrm>
        </p:spPr>
        <p:txBody>
          <a:bodyPr/>
          <a:lstStyle/>
          <a:p>
            <a:r>
              <a:rPr lang="sv-SE" sz="5400" dirty="0" smtClean="0"/>
              <a:t>Sökordsstatistik </a:t>
            </a:r>
            <a:r>
              <a:rPr lang="sv-SE" sz="5400" dirty="0" err="1" smtClean="0"/>
              <a:t>goteborg.se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26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9" name="Rektangel 8"/>
          <p:cNvSpPr/>
          <p:nvPr/>
        </p:nvSpPr>
        <p:spPr>
          <a:xfrm>
            <a:off x="7118555" y="442452"/>
            <a:ext cx="1632043" cy="1022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7526215" cy="1143000"/>
          </a:xfrm>
        </p:spPr>
        <p:txBody>
          <a:bodyPr/>
          <a:lstStyle/>
          <a:p>
            <a:r>
              <a:rPr lang="sv-SE" dirty="0" smtClean="0"/>
              <a:t>Topp 25 interna sökord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646981" y="5647816"/>
            <a:ext cx="7381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Den grå siffran till vänster i kolumnen är sökordets plats föregående år. </a:t>
            </a:r>
            <a:br>
              <a:rPr lang="sv-SE" dirty="0" smtClean="0"/>
            </a:br>
            <a:r>
              <a:rPr lang="sv-SE" dirty="0" smtClean="0"/>
              <a:t>”Ny” betyder att ordet föregående år låg utanför topp 50.</a:t>
            </a:r>
            <a:endParaRPr lang="sv-SE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303" y="739117"/>
            <a:ext cx="8600536" cy="4908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27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517396" y="241264"/>
            <a:ext cx="5716327" cy="647799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Antal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sökningar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internt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7" name="Text Box 51"/>
          <p:cNvSpPr txBox="1">
            <a:spLocks noChangeArrowheads="1"/>
          </p:cNvSpPr>
          <p:nvPr/>
        </p:nvSpPr>
        <p:spPr bwMode="auto">
          <a:xfrm>
            <a:off x="251520" y="5344250"/>
            <a:ext cx="8707429" cy="84638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400" dirty="0" smtClean="0"/>
              <a:t>Sökorden "personalingången" och "</a:t>
            </a:r>
            <a:r>
              <a:rPr lang="sv-SE" sz="1400" dirty="0" err="1" smtClean="0"/>
              <a:t>personec</a:t>
            </a:r>
            <a:r>
              <a:rPr lang="sv-SE" sz="1400" dirty="0" smtClean="0"/>
              <a:t>" ligger kvar på höga nivåer. Sammanlagt står dessa sökord och varianter på dem för knappt 20% av samtliga sökningar på webbplatsen.</a:t>
            </a:r>
          </a:p>
          <a:p>
            <a:pPr>
              <a:spcBef>
                <a:spcPct val="50000"/>
              </a:spcBef>
            </a:pPr>
            <a:r>
              <a:rPr lang="sv-SE" sz="1400" dirty="0" smtClean="0"/>
              <a:t>En förklaring kan vara att många av våra politiker söker på ”personalingången” för att nå politikerinfo.</a:t>
            </a:r>
            <a:endParaRPr lang="en-US" sz="1400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228611" y="1148195"/>
          <a:ext cx="8521988" cy="4243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28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7" name="Text Box 51"/>
          <p:cNvSpPr txBox="1">
            <a:spLocks noChangeArrowheads="1"/>
          </p:cNvSpPr>
          <p:nvPr/>
        </p:nvSpPr>
        <p:spPr bwMode="auto">
          <a:xfrm>
            <a:off x="849740" y="5599633"/>
            <a:ext cx="7776796" cy="36933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/>
              <a:t>De som använder </a:t>
            </a:r>
            <a:r>
              <a:rPr lang="sv-SE" dirty="0"/>
              <a:t>webbplatsens egna </a:t>
            </a:r>
            <a:r>
              <a:rPr lang="sv-SE" dirty="0" smtClean="0"/>
              <a:t>sökmotor fortsätter minska.</a:t>
            </a:r>
            <a:endParaRPr lang="en-US" dirty="0"/>
          </a:p>
        </p:txBody>
      </p:sp>
      <p:sp>
        <p:nvSpPr>
          <p:cNvPr id="9" name="Rektangel 8"/>
          <p:cNvSpPr/>
          <p:nvPr/>
        </p:nvSpPr>
        <p:spPr>
          <a:xfrm>
            <a:off x="7098890" y="344129"/>
            <a:ext cx="1697289" cy="9350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title"/>
          </p:nvPr>
        </p:nvSpPr>
        <p:spPr>
          <a:xfrm>
            <a:off x="522001" y="475702"/>
            <a:ext cx="8104535" cy="695069"/>
          </a:xfrm>
        </p:spPr>
        <p:txBody>
          <a:bodyPr/>
          <a:lstStyle/>
          <a:p>
            <a:r>
              <a:rPr lang="en-US" dirty="0" err="1" smtClean="0"/>
              <a:t>Andel</a:t>
            </a:r>
            <a:r>
              <a:rPr lang="en-US" dirty="0" smtClean="0"/>
              <a:t> </a:t>
            </a:r>
            <a:r>
              <a:rPr lang="en-US" dirty="0" err="1" smtClean="0"/>
              <a:t>besök</a:t>
            </a:r>
            <a:r>
              <a:rPr lang="en-US" dirty="0" smtClean="0"/>
              <a:t> </a:t>
            </a:r>
            <a:r>
              <a:rPr lang="en-US" dirty="0" err="1" smtClean="0"/>
              <a:t>där</a:t>
            </a:r>
            <a:r>
              <a:rPr lang="en-US" dirty="0" smtClean="0"/>
              <a:t> </a:t>
            </a:r>
            <a:r>
              <a:rPr lang="en-US" dirty="0" err="1" smtClean="0"/>
              <a:t>interna</a:t>
            </a:r>
            <a:r>
              <a:rPr lang="en-US" dirty="0" smtClean="0"/>
              <a:t> </a:t>
            </a:r>
            <a:r>
              <a:rPr lang="en-US" dirty="0" err="1" smtClean="0"/>
              <a:t>sökmotorn</a:t>
            </a:r>
            <a:r>
              <a:rPr lang="en-US" dirty="0" smtClean="0"/>
              <a:t> </a:t>
            </a:r>
            <a:r>
              <a:rPr lang="en-US" dirty="0" err="1" smtClean="0"/>
              <a:t>användes</a:t>
            </a:r>
            <a:endParaRPr lang="sv-SE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849740" y="1170771"/>
          <a:ext cx="7339379" cy="4559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47986" y="2129571"/>
            <a:ext cx="5486252" cy="2373604"/>
          </a:xfrm>
        </p:spPr>
        <p:txBody>
          <a:bodyPr/>
          <a:lstStyle/>
          <a:p>
            <a:r>
              <a:rPr lang="sv-SE" sz="5400" dirty="0" smtClean="0"/>
              <a:t>Vad tycker besökarna?</a:t>
            </a:r>
            <a:br>
              <a:rPr lang="sv-SE" sz="5400" dirty="0" smtClean="0"/>
            </a:br>
            <a:r>
              <a:rPr lang="sv-SE" sz="3200" dirty="0" smtClean="0"/>
              <a:t>Webbplatsundersökning</a:t>
            </a:r>
            <a:endParaRPr lang="sv-SE" sz="3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17989" y="436241"/>
            <a:ext cx="7048729" cy="639217"/>
          </a:xfrm>
        </p:spPr>
        <p:txBody>
          <a:bodyPr/>
          <a:lstStyle/>
          <a:p>
            <a:r>
              <a:rPr lang="sv-SE" dirty="0" err="1"/>
              <a:t>goteborg.se</a:t>
            </a:r>
            <a:r>
              <a:rPr lang="sv-SE" dirty="0"/>
              <a:t> </a:t>
            </a:r>
            <a:r>
              <a:rPr lang="sv-SE" dirty="0" smtClean="0"/>
              <a:t>2015</a:t>
            </a:r>
            <a:br>
              <a:rPr lang="sv-SE" dirty="0" smtClean="0"/>
            </a:br>
            <a:r>
              <a:rPr lang="sv-SE" dirty="0" smtClean="0"/>
              <a:t>behov, beteende och vad tycker medborgarna</a:t>
            </a:r>
            <a:endParaRPr lang="en-US" dirty="0"/>
          </a:p>
        </p:txBody>
      </p:sp>
      <p:sp>
        <p:nvSpPr>
          <p:cNvPr id="8" name="Rektangel 7"/>
          <p:cNvSpPr/>
          <p:nvPr/>
        </p:nvSpPr>
        <p:spPr>
          <a:xfrm>
            <a:off x="4837876" y="2132857"/>
            <a:ext cx="372226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/>
              <a:t>Aktivt lämnar synpunkter </a:t>
            </a:r>
            <a:br>
              <a:rPr lang="sv-SE" dirty="0" smtClean="0"/>
            </a:br>
            <a:r>
              <a:rPr lang="sv-SE" sz="2000" dirty="0" smtClean="0"/>
              <a:t>(via bland annat telefoni och webb)</a:t>
            </a:r>
            <a:endParaRPr lang="en-US" sz="20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4345" y="1052737"/>
            <a:ext cx="3057570" cy="97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ktangel 9"/>
          <p:cNvSpPr/>
          <p:nvPr/>
        </p:nvSpPr>
        <p:spPr>
          <a:xfrm>
            <a:off x="185051" y="2794576"/>
            <a:ext cx="4254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/>
              <a:t>Alla lämnar spår – sökord,  använda e-tjänster,  besöksstatistik</a:t>
            </a:r>
            <a:endParaRPr lang="en-US" dirty="0"/>
          </a:p>
        </p:txBody>
      </p:sp>
      <p:sp>
        <p:nvSpPr>
          <p:cNvPr id="12" name="Rektangel 11"/>
          <p:cNvSpPr/>
          <p:nvPr/>
        </p:nvSpPr>
        <p:spPr>
          <a:xfrm>
            <a:off x="450341" y="5652347"/>
            <a:ext cx="3722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/>
              <a:t>Årlig webbplatsundersökning</a:t>
            </a:r>
            <a:endParaRPr lang="en-US" sz="2000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8469" y="3287611"/>
            <a:ext cx="3057570" cy="198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ktangel 13"/>
          <p:cNvSpPr/>
          <p:nvPr/>
        </p:nvSpPr>
        <p:spPr>
          <a:xfrm>
            <a:off x="4572000" y="5369843"/>
            <a:ext cx="451988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/>
              <a:t>Riktade undersökningar</a:t>
            </a:r>
            <a:br>
              <a:rPr lang="sv-SE" dirty="0" smtClean="0"/>
            </a:br>
            <a:endParaRPr 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803" y="1402811"/>
            <a:ext cx="1719977" cy="146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736" y="3446705"/>
            <a:ext cx="3161419" cy="220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30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Webbplatsundersökning 2015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6969" y="1123161"/>
            <a:ext cx="6362636" cy="439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89649" y="5714195"/>
            <a:ext cx="7776052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Ny leverantör av undersökning 2015 - </a:t>
            </a:r>
            <a:r>
              <a:rPr lang="sv-SE" sz="1800" b="1" dirty="0" err="1" smtClean="0"/>
              <a:t>Userneeds</a:t>
            </a:r>
            <a:endParaRPr lang="sv-SE" sz="1800" b="1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31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Webbplatsundersökning 2015</a:t>
            </a:r>
            <a:endParaRPr lang="en-US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946358" y="1172536"/>
            <a:ext cx="4804239" cy="410881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Skillnader sedan tidigare: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Endast de besökare som tidigare varit på webbplatsen svarar på frågorna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Svarar vad de tycker om det tidigare besöket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Svarande kan hoppa över frågor de inte vill eller kan svara på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Enligt </a:t>
            </a:r>
            <a:r>
              <a:rPr lang="sv-SE" dirty="0" err="1" smtClean="0"/>
              <a:t>Userneeds</a:t>
            </a:r>
            <a:r>
              <a:rPr lang="sv-SE" dirty="0" smtClean="0"/>
              <a:t> har de besökare som tidigare besökt en webbplats en något annan uppfattning än nya besökare. De som är nya svarar också mer generellt.</a:t>
            </a:r>
          </a:p>
          <a:p>
            <a:pPr>
              <a:spcBef>
                <a:spcPct val="50000"/>
              </a:spcBef>
            </a:pPr>
            <a:r>
              <a:rPr lang="sv-SE" b="1" dirty="0" smtClean="0"/>
              <a:t>Påverkar möjlighet att jämföra bakåt och dra slutsatser kring nyckeltal</a:t>
            </a:r>
            <a:endParaRPr lang="sv-SE" sz="1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867" y="1040185"/>
            <a:ext cx="3178591" cy="508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32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Webbplatsundersökning 2015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0778" y="3808489"/>
            <a:ext cx="3323262" cy="229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37776" y="1076281"/>
            <a:ext cx="4804239" cy="493981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Fakta undersökning:</a:t>
            </a:r>
            <a:br>
              <a:rPr lang="sv-SE" sz="1800" b="1" dirty="0" smtClean="0"/>
            </a:br>
            <a:endParaRPr lang="sv-SE" sz="1800" b="1" dirty="0" smtClean="0"/>
          </a:p>
          <a:p>
            <a:pPr>
              <a:spcBef>
                <a:spcPct val="50000"/>
              </a:spcBef>
            </a:pPr>
            <a:r>
              <a:rPr lang="sv-SE" dirty="0" smtClean="0"/>
              <a:t>Pågick 25 september - 15 oktober 2015</a:t>
            </a:r>
          </a:p>
          <a:p>
            <a:pPr>
              <a:spcBef>
                <a:spcPct val="50000"/>
              </a:spcBef>
            </a:pPr>
            <a:endParaRPr lang="sv-SE" dirty="0" smtClean="0"/>
          </a:p>
          <a:p>
            <a:pPr>
              <a:spcBef>
                <a:spcPct val="50000"/>
              </a:spcBef>
            </a:pPr>
            <a:r>
              <a:rPr lang="sv-SE" dirty="0" smtClean="0"/>
              <a:t>3186 som svarat</a:t>
            </a:r>
          </a:p>
          <a:p>
            <a:pPr>
              <a:spcBef>
                <a:spcPct val="50000"/>
              </a:spcBef>
            </a:pPr>
            <a:endParaRPr lang="sv-SE" dirty="0" smtClean="0"/>
          </a:p>
          <a:p>
            <a:pPr>
              <a:spcBef>
                <a:spcPct val="50000"/>
              </a:spcBef>
            </a:pPr>
            <a:r>
              <a:rPr lang="sv-SE" dirty="0" smtClean="0"/>
              <a:t>605 anställda inom kommunen</a:t>
            </a:r>
          </a:p>
          <a:p>
            <a:pPr>
              <a:spcBef>
                <a:spcPct val="50000"/>
              </a:spcBef>
            </a:pPr>
            <a:endParaRPr lang="sv-SE" dirty="0" smtClean="0"/>
          </a:p>
          <a:p>
            <a:pPr>
              <a:spcBef>
                <a:spcPct val="50000"/>
              </a:spcBef>
            </a:pPr>
            <a:r>
              <a:rPr lang="sv-SE" dirty="0" smtClean="0"/>
              <a:t>64 företagare </a:t>
            </a:r>
            <a:br>
              <a:rPr lang="sv-SE" dirty="0" smtClean="0"/>
            </a:br>
            <a:r>
              <a:rPr lang="sv-SE" dirty="0" smtClean="0"/>
              <a:t>(låg siffra för att dra helt säkra slutsatser)</a:t>
            </a:r>
          </a:p>
          <a:p>
            <a:pPr>
              <a:spcBef>
                <a:spcPct val="50000"/>
              </a:spcBef>
            </a:pPr>
            <a:endParaRPr lang="sv-SE" dirty="0" smtClean="0"/>
          </a:p>
          <a:p>
            <a:pPr>
              <a:spcBef>
                <a:spcPct val="50000"/>
              </a:spcBef>
            </a:pPr>
            <a:r>
              <a:rPr lang="sv-SE" dirty="0" smtClean="0"/>
              <a:t>Första gången delat upp svar på medborgare, anställda och företagare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33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Vem som svarar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0689" y="1039413"/>
            <a:ext cx="8129875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Fråga: Hur identifierar du dig?</a:t>
            </a:r>
            <a:br>
              <a:rPr lang="sv-SE" sz="1800" b="1" dirty="0" smtClean="0"/>
            </a:br>
            <a:r>
              <a:rPr lang="sv-SE" dirty="0" smtClean="0"/>
              <a:t>Första gången tre alternativ i en stor medborgarundersökning från staden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702038" y="4006480"/>
            <a:ext cx="14382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2000" dirty="0">
                <a:solidFill>
                  <a:srgbClr val="595959"/>
                </a:solidFill>
              </a:rPr>
              <a:t>Företagare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960718" y="1716921"/>
            <a:ext cx="32768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2000" dirty="0">
                <a:solidFill>
                  <a:srgbClr val="595959"/>
                </a:solidFill>
              </a:rPr>
              <a:t>Anställda inom kommunen </a:t>
            </a:r>
          </a:p>
        </p:txBody>
      </p:sp>
      <p:graphicFrame>
        <p:nvGraphicFramePr>
          <p:cNvPr id="10" name="Objekt 3" descr="DDEC_201510151355398431"/>
          <p:cNvGraphicFramePr>
            <a:graphicFrameLocks noChangeAspect="1"/>
          </p:cNvGraphicFramePr>
          <p:nvPr/>
        </p:nvGraphicFramePr>
        <p:xfrm>
          <a:off x="112911" y="2135011"/>
          <a:ext cx="3692085" cy="2203699"/>
        </p:xfrm>
        <a:graphic>
          <a:graphicData uri="http://schemas.openxmlformats.org/presentationml/2006/ole">
            <p:oleObj spid="_x0000_s4098" name="Worksheet" r:id="rId3" imgW="11791843" imgH="8115390" progId="Excel.Sheet.12">
              <p:embed/>
            </p:oleObj>
          </a:graphicData>
        </a:graphic>
      </p:graphicFrame>
      <p:graphicFrame>
        <p:nvGraphicFramePr>
          <p:cNvPr id="11" name="Objekt 12" descr="DDEC_201510151355516701"/>
          <p:cNvGraphicFramePr>
            <a:graphicFrameLocks noChangeAspect="1"/>
          </p:cNvGraphicFramePr>
          <p:nvPr/>
        </p:nvGraphicFramePr>
        <p:xfrm>
          <a:off x="5076947" y="2135011"/>
          <a:ext cx="3734420" cy="2119475"/>
        </p:xfrm>
        <a:graphic>
          <a:graphicData uri="http://schemas.openxmlformats.org/presentationml/2006/ole">
            <p:oleObj spid="_x0000_s4099" name="Worksheet" r:id="rId4" imgW="9391712" imgH="6153030" progId="Excel.Sheet.12">
              <p:embed/>
            </p:oleObj>
          </a:graphicData>
        </a:graphic>
      </p:graphicFrame>
      <p:graphicFrame>
        <p:nvGraphicFramePr>
          <p:cNvPr id="12" name="Objekt 14" descr="DDEC_201510151355449981"/>
          <p:cNvGraphicFramePr>
            <a:graphicFrameLocks noChangeAspect="1"/>
          </p:cNvGraphicFramePr>
          <p:nvPr/>
        </p:nvGraphicFramePr>
        <p:xfrm>
          <a:off x="2920386" y="4338711"/>
          <a:ext cx="3306166" cy="1882624"/>
        </p:xfrm>
        <a:graphic>
          <a:graphicData uri="http://schemas.openxmlformats.org/presentationml/2006/ole">
            <p:oleObj spid="_x0000_s4100" name="Worksheet" r:id="rId5" imgW="9401167" imgH="6172200" progId="Excel.Sheet.12">
              <p:embed/>
            </p:oleObj>
          </a:graphicData>
        </a:graphic>
      </p:graphicFrame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997233" y="1692857"/>
            <a:ext cx="15664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2000" dirty="0">
                <a:solidFill>
                  <a:srgbClr val="595959"/>
                </a:solidFill>
              </a:rPr>
              <a:t>Medborgare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34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Vem som svarar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0689" y="1039413"/>
            <a:ext cx="812987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Fråga: Hur ofta besöker du webbplatsen?</a:t>
            </a:r>
            <a:endParaRPr lang="sv-SE" dirty="0" smtClean="0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818063" y="1449388"/>
            <a:ext cx="218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>
                <a:solidFill>
                  <a:srgbClr val="595959"/>
                </a:solidFill>
              </a:rPr>
              <a:t>Anställda inom kommunen 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922338" y="1382713"/>
            <a:ext cx="10890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 dirty="0">
                <a:solidFill>
                  <a:srgbClr val="595959"/>
                </a:solidFill>
              </a:rPr>
              <a:t>Me</a:t>
            </a:r>
            <a:r>
              <a:rPr lang="sv-SE" altLang="da-DK" sz="1400" dirty="0">
                <a:solidFill>
                  <a:srgbClr val="5B5B5B"/>
                </a:solidFill>
              </a:rPr>
              <a:t>d</a:t>
            </a:r>
            <a:r>
              <a:rPr lang="sv-SE" altLang="da-DK" sz="1400" dirty="0">
                <a:solidFill>
                  <a:srgbClr val="595959"/>
                </a:solidFill>
              </a:rPr>
              <a:t>borgare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831850" y="3757613"/>
            <a:ext cx="1058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>
                <a:solidFill>
                  <a:srgbClr val="595959"/>
                </a:solidFill>
              </a:rPr>
              <a:t>Företagare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5640388" y="3757613"/>
            <a:ext cx="538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>
                <a:solidFill>
                  <a:srgbClr val="595959"/>
                </a:solidFill>
              </a:rPr>
              <a:t>Total</a:t>
            </a:r>
          </a:p>
        </p:txBody>
      </p:sp>
      <p:graphicFrame>
        <p:nvGraphicFramePr>
          <p:cNvPr id="18" name="Objekt 2" descr="DDEC_201510141358178471"/>
          <p:cNvGraphicFramePr>
            <a:graphicFrameLocks noChangeAspect="1"/>
          </p:cNvGraphicFramePr>
          <p:nvPr/>
        </p:nvGraphicFramePr>
        <p:xfrm>
          <a:off x="831850" y="1757363"/>
          <a:ext cx="3189288" cy="1814512"/>
        </p:xfrm>
        <a:graphic>
          <a:graphicData uri="http://schemas.openxmlformats.org/presentationml/2006/ole">
            <p:oleObj spid="_x0000_s5125" name="Regneark" r:id="rId3" imgW="9410687" imgH="6172123" progId="Excel.Sheet.12">
              <p:embed/>
            </p:oleObj>
          </a:graphicData>
        </a:graphic>
      </p:graphicFrame>
      <p:graphicFrame>
        <p:nvGraphicFramePr>
          <p:cNvPr id="19" name="Objekt 3" descr="DDEC_201510141359200171"/>
          <p:cNvGraphicFramePr>
            <a:graphicFrameLocks noChangeAspect="1"/>
          </p:cNvGraphicFramePr>
          <p:nvPr/>
        </p:nvGraphicFramePr>
        <p:xfrm>
          <a:off x="744538" y="4065588"/>
          <a:ext cx="3244850" cy="1844675"/>
        </p:xfrm>
        <a:graphic>
          <a:graphicData uri="http://schemas.openxmlformats.org/presentationml/2006/ole">
            <p:oleObj spid="_x0000_s5126" name="Regneark" r:id="rId4" imgW="9410687" imgH="6172123" progId="Excel.Sheet.12">
              <p:embed/>
            </p:oleObj>
          </a:graphicData>
        </a:graphic>
      </p:graphicFrame>
      <p:graphicFrame>
        <p:nvGraphicFramePr>
          <p:cNvPr id="20" name="Objekt 4" descr="DDEC_201510141359249031"/>
          <p:cNvGraphicFramePr>
            <a:graphicFrameLocks/>
          </p:cNvGraphicFramePr>
          <p:nvPr/>
        </p:nvGraphicFramePr>
        <p:xfrm>
          <a:off x="4949825" y="1844675"/>
          <a:ext cx="3243263" cy="1844675"/>
        </p:xfrm>
        <a:graphic>
          <a:graphicData uri="http://schemas.openxmlformats.org/presentationml/2006/ole">
            <p:oleObj spid="_x0000_s5127" name="Regneark" r:id="rId5" imgW="9410687" imgH="6172123" progId="Excel.Sheet.12">
              <p:embed/>
            </p:oleObj>
          </a:graphicData>
        </a:graphic>
      </p:graphicFrame>
      <p:graphicFrame>
        <p:nvGraphicFramePr>
          <p:cNvPr id="21" name="Objekt 2" descr="DDEC_201510210956543981"/>
          <p:cNvGraphicFramePr>
            <a:graphicFrameLocks noChangeAspect="1"/>
          </p:cNvGraphicFramePr>
          <p:nvPr/>
        </p:nvGraphicFramePr>
        <p:xfrm>
          <a:off x="4557713" y="4165600"/>
          <a:ext cx="3241675" cy="1744663"/>
        </p:xfrm>
        <a:graphic>
          <a:graphicData uri="http://schemas.openxmlformats.org/presentationml/2006/ole">
            <p:oleObj spid="_x0000_s5128" name="Regneark" r:id="rId6" imgW="9410687" imgH="6172123" progId="Excel.Sheet.12">
              <p:embed/>
            </p:oleObj>
          </a:graphicData>
        </a:graphic>
      </p:graphicFrame>
      <p:sp>
        <p:nvSpPr>
          <p:cNvPr id="22" name="Ellips 21"/>
          <p:cNvSpPr/>
          <p:nvPr/>
        </p:nvSpPr>
        <p:spPr bwMode="auto">
          <a:xfrm>
            <a:off x="886241" y="1844675"/>
            <a:ext cx="701925" cy="3464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3" name="Ellips 22"/>
          <p:cNvSpPr/>
          <p:nvPr/>
        </p:nvSpPr>
        <p:spPr bwMode="auto">
          <a:xfrm>
            <a:off x="4997953" y="3070552"/>
            <a:ext cx="701925" cy="3464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2" grpId="0" animBg="1"/>
      <p:bldP spid="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35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Vem som svarar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0689" y="1039413"/>
            <a:ext cx="812987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Fråga: I vilket huvudsakligt syfte besökte du webbplatsen?</a:t>
            </a:r>
            <a:endParaRPr lang="sv-SE" dirty="0" smtClean="0"/>
          </a:p>
        </p:txBody>
      </p:sp>
      <p:graphicFrame>
        <p:nvGraphicFramePr>
          <p:cNvPr id="7174" name="Objekt 2" descr="DDEC_201510210935434551"/>
          <p:cNvGraphicFramePr>
            <a:graphicFrameLocks noChangeAspect="1"/>
          </p:cNvGraphicFramePr>
          <p:nvPr/>
        </p:nvGraphicFramePr>
        <p:xfrm>
          <a:off x="144380" y="1420778"/>
          <a:ext cx="8879308" cy="4772170"/>
        </p:xfrm>
        <a:graphic>
          <a:graphicData uri="http://schemas.openxmlformats.org/presentationml/2006/ole">
            <p:oleObj spid="_x0000_s7174" name="Regneark" r:id="rId3" imgW="7486669" imgH="4314864" progId="Excel.Sheet.12">
              <p:embed/>
            </p:oleObj>
          </a:graphicData>
        </a:graphic>
      </p:graphicFrame>
      <p:sp>
        <p:nvSpPr>
          <p:cNvPr id="24" name="Ellips 23"/>
          <p:cNvSpPr/>
          <p:nvPr/>
        </p:nvSpPr>
        <p:spPr bwMode="auto">
          <a:xfrm>
            <a:off x="982497" y="2911642"/>
            <a:ext cx="701925" cy="3464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5" name="Ellips 24"/>
          <p:cNvSpPr/>
          <p:nvPr/>
        </p:nvSpPr>
        <p:spPr bwMode="auto">
          <a:xfrm>
            <a:off x="5951538" y="3693695"/>
            <a:ext cx="701925" cy="3464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6" name="Ellips 25"/>
          <p:cNvSpPr/>
          <p:nvPr/>
        </p:nvSpPr>
        <p:spPr bwMode="auto">
          <a:xfrm>
            <a:off x="7332667" y="3705727"/>
            <a:ext cx="701925" cy="3464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7" name="Ellips 26"/>
          <p:cNvSpPr/>
          <p:nvPr/>
        </p:nvSpPr>
        <p:spPr bwMode="auto">
          <a:xfrm>
            <a:off x="3078669" y="3866903"/>
            <a:ext cx="701925" cy="3464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189746" y="5799289"/>
            <a:ext cx="690612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Slutsatser:  </a:t>
            </a:r>
            <a:r>
              <a:rPr lang="sv-SE" sz="1800" dirty="0" smtClean="0"/>
              <a:t>39 procent medarbetare – klart överrepresenterade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36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Vem som svarar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0689" y="1039413"/>
            <a:ext cx="8129875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Fråga: Har du någon funktionsnedsättning?</a:t>
            </a:r>
            <a:br>
              <a:rPr lang="sv-SE" sz="1800" b="1" dirty="0" smtClean="0"/>
            </a:br>
            <a:r>
              <a:rPr lang="sv-SE" sz="1800" dirty="0" smtClean="0"/>
              <a:t>Ny fråga 2015</a:t>
            </a:r>
            <a:endParaRPr lang="sv-SE" dirty="0" smtClean="0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3674749" y="4075906"/>
            <a:ext cx="9715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 dirty="0">
                <a:solidFill>
                  <a:srgbClr val="595959"/>
                </a:solidFill>
              </a:rPr>
              <a:t>Företagare</a:t>
            </a: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1878375" y="1769065"/>
            <a:ext cx="1090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 dirty="0">
                <a:solidFill>
                  <a:srgbClr val="595959"/>
                </a:solidFill>
              </a:rPr>
              <a:t>Medborgare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4635862" y="1769065"/>
            <a:ext cx="218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 dirty="0">
                <a:solidFill>
                  <a:srgbClr val="595959"/>
                </a:solidFill>
              </a:rPr>
              <a:t>Anställda inom kommunen </a:t>
            </a:r>
          </a:p>
        </p:txBody>
      </p:sp>
      <p:graphicFrame>
        <p:nvGraphicFramePr>
          <p:cNvPr id="27" name="Objekt 14" descr="DDEC_201510151250378051"/>
          <p:cNvGraphicFramePr>
            <a:graphicFrameLocks noChangeAspect="1"/>
          </p:cNvGraphicFramePr>
          <p:nvPr/>
        </p:nvGraphicFramePr>
        <p:xfrm>
          <a:off x="1112029" y="2098164"/>
          <a:ext cx="3228975" cy="1838325"/>
        </p:xfrm>
        <a:graphic>
          <a:graphicData uri="http://schemas.openxmlformats.org/presentationml/2006/ole">
            <p:oleObj spid="_x0000_s8198" name="Worksheet" r:id="rId3" imgW="9401167" imgH="6172200" progId="Excel.Sheet.12">
              <p:embed/>
            </p:oleObj>
          </a:graphicData>
        </a:graphic>
      </p:graphicFrame>
      <p:graphicFrame>
        <p:nvGraphicFramePr>
          <p:cNvPr id="28" name="Objekt 15" descr="DDEC_201510151250441311"/>
          <p:cNvGraphicFramePr>
            <a:graphicFrameLocks noChangeAspect="1"/>
          </p:cNvGraphicFramePr>
          <p:nvPr/>
        </p:nvGraphicFramePr>
        <p:xfrm>
          <a:off x="2830946" y="4330723"/>
          <a:ext cx="3236912" cy="1843088"/>
        </p:xfrm>
        <a:graphic>
          <a:graphicData uri="http://schemas.openxmlformats.org/presentationml/2006/ole">
            <p:oleObj spid="_x0000_s8199" name="Worksheet" r:id="rId4" imgW="9401167" imgH="6172200" progId="Excel.Sheet.12">
              <p:embed/>
            </p:oleObj>
          </a:graphicData>
        </a:graphic>
      </p:graphicFrame>
      <p:graphicFrame>
        <p:nvGraphicFramePr>
          <p:cNvPr id="29" name="Objekt 16" descr="DDEC_201510151250494711"/>
          <p:cNvGraphicFramePr>
            <a:graphicFrameLocks noChangeAspect="1"/>
          </p:cNvGraphicFramePr>
          <p:nvPr/>
        </p:nvGraphicFramePr>
        <p:xfrm>
          <a:off x="4556833" y="2098164"/>
          <a:ext cx="3168650" cy="1854200"/>
        </p:xfrm>
        <a:graphic>
          <a:graphicData uri="http://schemas.openxmlformats.org/presentationml/2006/ole">
            <p:oleObj spid="_x0000_s8200" name="Worksheet" r:id="rId5" imgW="9401167" imgH="6172200" progId="Excel.Sheet.12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37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Resultat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0689" y="1039413"/>
            <a:ext cx="812987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Fråga: Det är lätt att förstå informationen på webbplatsen</a:t>
            </a:r>
            <a:endParaRPr lang="sv-SE" dirty="0" smtClean="0"/>
          </a:p>
        </p:txBody>
      </p:sp>
      <p:graphicFrame>
        <p:nvGraphicFramePr>
          <p:cNvPr id="8" name="Objekt 3" descr="DDEC_201510151259131411"/>
          <p:cNvGraphicFramePr>
            <a:graphicFrameLocks noChangeAspect="1"/>
          </p:cNvGraphicFramePr>
          <p:nvPr/>
        </p:nvGraphicFramePr>
        <p:xfrm>
          <a:off x="688975" y="1774825"/>
          <a:ext cx="3243263" cy="1857375"/>
        </p:xfrm>
        <a:graphic>
          <a:graphicData uri="http://schemas.openxmlformats.org/presentationml/2006/ole">
            <p:oleObj spid="_x0000_s9218" name="Regneark" r:id="rId3" imgW="11791828" imgH="6895997" progId="Excel.Sheet.12">
              <p:embed/>
            </p:oleObj>
          </a:graphicData>
        </a:graphic>
      </p:graphicFrame>
      <p:graphicFrame>
        <p:nvGraphicFramePr>
          <p:cNvPr id="9" name="Objekt 5" descr="DDEC_201510151259197871"/>
          <p:cNvGraphicFramePr>
            <a:graphicFrameLocks noChangeAspect="1"/>
          </p:cNvGraphicFramePr>
          <p:nvPr/>
        </p:nvGraphicFramePr>
        <p:xfrm>
          <a:off x="698500" y="4276725"/>
          <a:ext cx="3098800" cy="1539875"/>
        </p:xfrm>
        <a:graphic>
          <a:graphicData uri="http://schemas.openxmlformats.org/presentationml/2006/ole">
            <p:oleObj spid="_x0000_s9219" name="Regneark" r:id="rId4" imgW="11268053" imgH="5715039" progId="Excel.Sheet.12">
              <p:embed/>
            </p:oleObj>
          </a:graphicData>
        </a:graphic>
      </p:graphicFrame>
      <p:graphicFrame>
        <p:nvGraphicFramePr>
          <p:cNvPr id="10" name="Objekt 6" descr="DDEC_201510151259351511"/>
          <p:cNvGraphicFramePr>
            <a:graphicFrameLocks noChangeAspect="1"/>
          </p:cNvGraphicFramePr>
          <p:nvPr/>
        </p:nvGraphicFramePr>
        <p:xfrm>
          <a:off x="4845050" y="1878013"/>
          <a:ext cx="3152775" cy="1754187"/>
        </p:xfrm>
        <a:graphic>
          <a:graphicData uri="http://schemas.openxmlformats.org/presentationml/2006/ole">
            <p:oleObj spid="_x0000_s9220" name="Regneark" r:id="rId5" imgW="11268053" imgH="5143616" progId="Excel.Sheet.12">
              <p:embed/>
            </p:oleObj>
          </a:graphicData>
        </a:graphic>
      </p:graphicFrame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830763" y="1449388"/>
            <a:ext cx="2144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>
                <a:solidFill>
                  <a:srgbClr val="595959"/>
                </a:solidFill>
              </a:rPr>
              <a:t>Anställda inom kommunen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30250" y="1449388"/>
            <a:ext cx="1090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 dirty="0">
                <a:solidFill>
                  <a:srgbClr val="595959"/>
                </a:solidFill>
              </a:rPr>
              <a:t>Medborgare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661988" y="3913188"/>
            <a:ext cx="1058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>
                <a:solidFill>
                  <a:srgbClr val="595959"/>
                </a:solidFill>
              </a:rPr>
              <a:t>Företagare</a:t>
            </a:r>
          </a:p>
        </p:txBody>
      </p:sp>
      <p:sp>
        <p:nvSpPr>
          <p:cNvPr id="14" name="Ellips 13"/>
          <p:cNvSpPr/>
          <p:nvPr/>
        </p:nvSpPr>
        <p:spPr bwMode="auto">
          <a:xfrm>
            <a:off x="934369" y="2839450"/>
            <a:ext cx="485357" cy="3464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Ellips 14"/>
          <p:cNvSpPr/>
          <p:nvPr/>
        </p:nvSpPr>
        <p:spPr bwMode="auto">
          <a:xfrm>
            <a:off x="6160355" y="2459115"/>
            <a:ext cx="2065505" cy="6403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6" name="Ellips 15"/>
          <p:cNvSpPr/>
          <p:nvPr/>
        </p:nvSpPr>
        <p:spPr bwMode="auto">
          <a:xfrm>
            <a:off x="2097422" y="4803099"/>
            <a:ext cx="485357" cy="3464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78821" y="4346340"/>
            <a:ext cx="4392987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Slutsatser: 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Anställda mer nöjda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Sannolikt mer kunniga</a:t>
            </a:r>
          </a:p>
        </p:txBody>
      </p:sp>
      <p:sp>
        <p:nvSpPr>
          <p:cNvPr id="18" name="TextBox 2"/>
          <p:cNvSpPr txBox="1"/>
          <p:nvPr/>
        </p:nvSpPr>
        <p:spPr>
          <a:xfrm>
            <a:off x="540048" y="5931589"/>
            <a:ext cx="821055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1000" dirty="0" smtClean="0">
                <a:solidFill>
                  <a:srgbClr val="5B5B5B"/>
                </a:solidFill>
                <a:latin typeface="+mj-lt"/>
                <a:ea typeface="+mj-ea"/>
                <a:cs typeface="+mj-cs"/>
              </a:rPr>
              <a:t>Betygsskala: 1 = inte alls 7 = håller helt med</a:t>
            </a:r>
            <a:endParaRPr lang="sv-SE" sz="1000" i="1" dirty="0">
              <a:solidFill>
                <a:srgbClr val="5B5B5B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5" grpId="0" animBg="1"/>
      <p:bldP spid="16" grpId="0" animBg="1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38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Resultat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0689" y="1039413"/>
            <a:ext cx="812987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Fråga: Webbplatsen innehåller den information jag behöver</a:t>
            </a:r>
            <a:endParaRPr lang="sv-SE" dirty="0" smtClean="0"/>
          </a:p>
        </p:txBody>
      </p:sp>
      <p:graphicFrame>
        <p:nvGraphicFramePr>
          <p:cNvPr id="8" name="Objekt 3" descr="DDEC_201510151259131961"/>
          <p:cNvGraphicFramePr>
            <a:graphicFrameLocks noChangeAspect="1"/>
          </p:cNvGraphicFramePr>
          <p:nvPr/>
        </p:nvGraphicFramePr>
        <p:xfrm>
          <a:off x="688975" y="2030413"/>
          <a:ext cx="3240088" cy="1609725"/>
        </p:xfrm>
        <a:graphic>
          <a:graphicData uri="http://schemas.openxmlformats.org/presentationml/2006/ole">
            <p:oleObj spid="_x0000_s10242" name="Regneark" r:id="rId3" imgW="11268053" imgH="5715039" progId="Excel.Sheet.12">
              <p:embed/>
            </p:oleObj>
          </a:graphicData>
        </a:graphic>
      </p:graphicFrame>
      <p:graphicFrame>
        <p:nvGraphicFramePr>
          <p:cNvPr id="9" name="Objekt 8" descr="DDEC_201510151259352141"/>
          <p:cNvGraphicFramePr>
            <a:graphicFrameLocks noChangeAspect="1"/>
          </p:cNvGraphicFramePr>
          <p:nvPr/>
        </p:nvGraphicFramePr>
        <p:xfrm>
          <a:off x="4862513" y="2022475"/>
          <a:ext cx="3240087" cy="1608138"/>
        </p:xfrm>
        <a:graphic>
          <a:graphicData uri="http://schemas.openxmlformats.org/presentationml/2006/ole">
            <p:oleObj spid="_x0000_s10243" name="Regneark" r:id="rId4" imgW="11268053" imgH="5715039" progId="Excel.Sheet.12">
              <p:embed/>
            </p:oleObj>
          </a:graphicData>
        </a:graphic>
      </p:graphicFrame>
      <p:graphicFrame>
        <p:nvGraphicFramePr>
          <p:cNvPr id="10" name="Objekt 9" descr="DDEC_201510151259198341"/>
          <p:cNvGraphicFramePr>
            <a:graphicFrameLocks noChangeAspect="1"/>
          </p:cNvGraphicFramePr>
          <p:nvPr/>
        </p:nvGraphicFramePr>
        <p:xfrm>
          <a:off x="688975" y="4292600"/>
          <a:ext cx="3236913" cy="1604963"/>
        </p:xfrm>
        <a:graphic>
          <a:graphicData uri="http://schemas.openxmlformats.org/presentationml/2006/ole">
            <p:oleObj spid="_x0000_s10244" name="Regneark" r:id="rId5" imgW="11268053" imgH="5715039" progId="Excel.Sheet.12">
              <p:embed/>
            </p:oleObj>
          </a:graphicData>
        </a:graphic>
      </p:graphicFrame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830763" y="1449388"/>
            <a:ext cx="2144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>
                <a:solidFill>
                  <a:srgbClr val="595959"/>
                </a:solidFill>
              </a:rPr>
              <a:t>Anställda inom kommunen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30250" y="1449388"/>
            <a:ext cx="1090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 dirty="0">
                <a:solidFill>
                  <a:srgbClr val="595959"/>
                </a:solidFill>
              </a:rPr>
              <a:t>Medborgare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661988" y="3913188"/>
            <a:ext cx="1058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>
                <a:solidFill>
                  <a:srgbClr val="595959"/>
                </a:solidFill>
              </a:rPr>
              <a:t>Företagare</a:t>
            </a:r>
          </a:p>
        </p:txBody>
      </p:sp>
      <p:sp>
        <p:nvSpPr>
          <p:cNvPr id="14" name="Ellips 13"/>
          <p:cNvSpPr/>
          <p:nvPr/>
        </p:nvSpPr>
        <p:spPr bwMode="auto">
          <a:xfrm>
            <a:off x="3417600" y="5329989"/>
            <a:ext cx="485357" cy="3464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678821" y="4346340"/>
            <a:ext cx="4392987" cy="7848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Slutsatser: 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Företagarna mindre nöjda</a:t>
            </a:r>
          </a:p>
        </p:txBody>
      </p:sp>
      <p:sp>
        <p:nvSpPr>
          <p:cNvPr id="16" name="TextBox 2"/>
          <p:cNvSpPr txBox="1"/>
          <p:nvPr/>
        </p:nvSpPr>
        <p:spPr>
          <a:xfrm>
            <a:off x="540048" y="5931589"/>
            <a:ext cx="821055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1000" dirty="0" smtClean="0">
                <a:solidFill>
                  <a:srgbClr val="5B5B5B"/>
                </a:solidFill>
                <a:latin typeface="+mj-lt"/>
                <a:ea typeface="+mj-ea"/>
                <a:cs typeface="+mj-cs"/>
              </a:rPr>
              <a:t>Betygsskala: 1 = inte alls 7 = håller helt med</a:t>
            </a:r>
            <a:endParaRPr lang="sv-SE" sz="1000" i="1" dirty="0">
              <a:solidFill>
                <a:srgbClr val="5B5B5B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39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Resultat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0689" y="1039413"/>
            <a:ext cx="812987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Fråga: Det är alltid lätt att hitta på webbplatsen</a:t>
            </a:r>
            <a:endParaRPr lang="sv-SE" dirty="0" smtClean="0"/>
          </a:p>
        </p:txBody>
      </p:sp>
      <p:graphicFrame>
        <p:nvGraphicFramePr>
          <p:cNvPr id="8" name="Objekt 3" descr="DDEC_201510151259132421"/>
          <p:cNvGraphicFramePr>
            <a:graphicFrameLocks noChangeAspect="1"/>
          </p:cNvGraphicFramePr>
          <p:nvPr/>
        </p:nvGraphicFramePr>
        <p:xfrm>
          <a:off x="688975" y="1835150"/>
          <a:ext cx="3149600" cy="1538288"/>
        </p:xfrm>
        <a:graphic>
          <a:graphicData uri="http://schemas.openxmlformats.org/presentationml/2006/ole">
            <p:oleObj spid="_x0000_s11266" name="Regneark" r:id="rId3" imgW="11458565" imgH="5715039" progId="Excel.Sheet.12">
              <p:embed/>
            </p:oleObj>
          </a:graphicData>
        </a:graphic>
      </p:graphicFrame>
      <p:graphicFrame>
        <p:nvGraphicFramePr>
          <p:cNvPr id="9" name="Objekt 8" descr="DDEC_201510151259198761"/>
          <p:cNvGraphicFramePr>
            <a:graphicFrameLocks noChangeAspect="1"/>
          </p:cNvGraphicFramePr>
          <p:nvPr/>
        </p:nvGraphicFramePr>
        <p:xfrm>
          <a:off x="688975" y="4321175"/>
          <a:ext cx="3149600" cy="1535113"/>
        </p:xfrm>
        <a:graphic>
          <a:graphicData uri="http://schemas.openxmlformats.org/presentationml/2006/ole">
            <p:oleObj spid="_x0000_s11267" name="Regneark" r:id="rId4" imgW="11458565" imgH="5715039" progId="Excel.Sheet.12">
              <p:embed/>
            </p:oleObj>
          </a:graphicData>
        </a:graphic>
      </p:graphicFrame>
      <p:graphicFrame>
        <p:nvGraphicFramePr>
          <p:cNvPr id="10" name="Objekt 9" descr="DDEC_201510151259352631"/>
          <p:cNvGraphicFramePr>
            <a:graphicFrameLocks noChangeAspect="1"/>
          </p:cNvGraphicFramePr>
          <p:nvPr/>
        </p:nvGraphicFramePr>
        <p:xfrm>
          <a:off x="4979988" y="1757363"/>
          <a:ext cx="3149600" cy="1616075"/>
        </p:xfrm>
        <a:graphic>
          <a:graphicData uri="http://schemas.openxmlformats.org/presentationml/2006/ole">
            <p:oleObj spid="_x0000_s11268" name="Regneark" r:id="rId5" imgW="11458565" imgH="5715039" progId="Excel.Sheet.12">
              <p:embed/>
            </p:oleObj>
          </a:graphicData>
        </a:graphic>
      </p:graphicFrame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830763" y="1449388"/>
            <a:ext cx="2144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>
                <a:solidFill>
                  <a:srgbClr val="595959"/>
                </a:solidFill>
              </a:rPr>
              <a:t>Anställda inom kommunen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30250" y="1449388"/>
            <a:ext cx="1090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 dirty="0">
                <a:solidFill>
                  <a:srgbClr val="595959"/>
                </a:solidFill>
              </a:rPr>
              <a:t>Medborgare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661988" y="3913188"/>
            <a:ext cx="1058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>
                <a:solidFill>
                  <a:srgbClr val="595959"/>
                </a:solidFill>
              </a:rPr>
              <a:t>Företagare</a:t>
            </a:r>
          </a:p>
        </p:txBody>
      </p:sp>
      <p:sp>
        <p:nvSpPr>
          <p:cNvPr id="14" name="Ellips 13"/>
          <p:cNvSpPr/>
          <p:nvPr/>
        </p:nvSpPr>
        <p:spPr bwMode="auto">
          <a:xfrm>
            <a:off x="2983832" y="5329989"/>
            <a:ext cx="919125" cy="3464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678821" y="4346340"/>
            <a:ext cx="4392987" cy="7848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Slutsatser: 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Företagarna mindre nöjda</a:t>
            </a:r>
          </a:p>
        </p:txBody>
      </p:sp>
      <p:sp>
        <p:nvSpPr>
          <p:cNvPr id="16" name="TextBox 2"/>
          <p:cNvSpPr txBox="1"/>
          <p:nvPr/>
        </p:nvSpPr>
        <p:spPr>
          <a:xfrm>
            <a:off x="540048" y="5931589"/>
            <a:ext cx="821055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1000" dirty="0" smtClean="0">
                <a:solidFill>
                  <a:srgbClr val="5B5B5B"/>
                </a:solidFill>
                <a:latin typeface="+mj-lt"/>
                <a:ea typeface="+mj-ea"/>
                <a:cs typeface="+mj-cs"/>
              </a:rPr>
              <a:t>Betygsskala: 1 = inte alls 7 = håller helt med</a:t>
            </a:r>
            <a:endParaRPr lang="sv-SE" sz="1000" i="1" dirty="0">
              <a:solidFill>
                <a:srgbClr val="5B5B5B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54BDB-0527-458C-8D99-43DCA60CD29F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522000" y="2697060"/>
            <a:ext cx="6738950" cy="695069"/>
          </a:xfrm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Visar det som har förändrats jämfört med året innan och exempel på vilka uppgifter som finns</a:t>
            </a:r>
            <a:endParaRPr lang="sv-S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40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Resultat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0689" y="1039413"/>
            <a:ext cx="8129875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Fråga: Har du behov av att få informationen på ett annat språk?</a:t>
            </a:r>
            <a:br>
              <a:rPr lang="sv-SE" sz="1800" b="1" dirty="0" smtClean="0"/>
            </a:br>
            <a:r>
              <a:rPr lang="sv-SE" sz="1800" dirty="0" smtClean="0"/>
              <a:t>Första gången vi frågar</a:t>
            </a:r>
            <a:endParaRPr lang="sv-SE" dirty="0" smtClean="0"/>
          </a:p>
        </p:txBody>
      </p:sp>
      <p:graphicFrame>
        <p:nvGraphicFramePr>
          <p:cNvPr id="8" name="Objekt 3" descr="DDEC_201510151256001811"/>
          <p:cNvGraphicFramePr>
            <a:graphicFrameLocks noChangeAspect="1"/>
          </p:cNvGraphicFramePr>
          <p:nvPr/>
        </p:nvGraphicFramePr>
        <p:xfrm>
          <a:off x="485021" y="1989790"/>
          <a:ext cx="3295650" cy="1873250"/>
        </p:xfrm>
        <a:graphic>
          <a:graphicData uri="http://schemas.openxmlformats.org/presentationml/2006/ole">
            <p:oleObj spid="_x0000_s15362" name="Kalkylblad" r:id="rId3" imgW="9401243" imgH="6172200" progId="Excel.Sheet.12">
              <p:embed/>
            </p:oleObj>
          </a:graphicData>
        </a:graphic>
      </p:graphicFrame>
      <p:graphicFrame>
        <p:nvGraphicFramePr>
          <p:cNvPr id="9" name="Objekt 5" descr="DDEC_201510151256058841"/>
          <p:cNvGraphicFramePr>
            <a:graphicFrameLocks noChangeAspect="1"/>
          </p:cNvGraphicFramePr>
          <p:nvPr/>
        </p:nvGraphicFramePr>
        <p:xfrm>
          <a:off x="2460114" y="4528144"/>
          <a:ext cx="3289300" cy="1644650"/>
        </p:xfrm>
        <a:graphic>
          <a:graphicData uri="http://schemas.openxmlformats.org/presentationml/2006/ole">
            <p:oleObj spid="_x0000_s15363" name="Worksheet" r:id="rId4" imgW="9382257" imgH="5410260" progId="Excel.Sheet.12">
              <p:embed/>
            </p:oleObj>
          </a:graphicData>
        </a:graphic>
      </p:graphicFrame>
      <p:graphicFrame>
        <p:nvGraphicFramePr>
          <p:cNvPr id="10" name="Objekt 6" descr="DDEC_201510151256110361"/>
          <p:cNvGraphicFramePr>
            <a:graphicFrameLocks noChangeAspect="1"/>
          </p:cNvGraphicFramePr>
          <p:nvPr/>
        </p:nvGraphicFramePr>
        <p:xfrm>
          <a:off x="3712086" y="1978009"/>
          <a:ext cx="3298825" cy="1873250"/>
        </p:xfrm>
        <a:graphic>
          <a:graphicData uri="http://schemas.openxmlformats.org/presentationml/2006/ole">
            <p:oleObj spid="_x0000_s15364" name="Worksheet" r:id="rId5" imgW="9410621" imgH="6162750" progId="Excel.Sheet.12">
              <p:embed/>
            </p:oleObj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319792" y="4138303"/>
            <a:ext cx="9715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 dirty="0">
                <a:solidFill>
                  <a:srgbClr val="595959"/>
                </a:solidFill>
              </a:rPr>
              <a:t>Företagare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360999" y="1660777"/>
            <a:ext cx="1090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>
                <a:solidFill>
                  <a:srgbClr val="595959"/>
                </a:solidFill>
              </a:rPr>
              <a:t>Medborgare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118486" y="1660777"/>
            <a:ext cx="218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>
                <a:solidFill>
                  <a:srgbClr val="595959"/>
                </a:solidFill>
              </a:rPr>
              <a:t>Anställda inom kommunen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41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Resultat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0689" y="1039413"/>
            <a:ext cx="8129875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Fråga: Har du behov av att få informationen på ett annat språk?</a:t>
            </a:r>
            <a:br>
              <a:rPr lang="sv-SE" sz="1800" b="1" dirty="0" smtClean="0"/>
            </a:br>
            <a:r>
              <a:rPr lang="sv-SE" sz="1800" dirty="0" err="1" smtClean="0"/>
              <a:t>Fritextsvar</a:t>
            </a:r>
            <a:r>
              <a:rPr lang="sv-SE" sz="1800" dirty="0" smtClean="0"/>
              <a:t> från val av ja</a:t>
            </a:r>
            <a:endParaRPr lang="sv-SE" dirty="0" smtClean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841" y="1623746"/>
            <a:ext cx="7769002" cy="457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42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Resultat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0689" y="1039413"/>
            <a:ext cx="812987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Gruppen svarande som anger att de har funktionsnedsättning</a:t>
            </a:r>
            <a:endParaRPr lang="sv-SE" dirty="0" smtClean="0"/>
          </a:p>
        </p:txBody>
      </p:sp>
      <p:graphicFrame>
        <p:nvGraphicFramePr>
          <p:cNvPr id="8" name="Chart 6"/>
          <p:cNvGraphicFramePr>
            <a:graphicFrameLocks/>
          </p:cNvGraphicFramePr>
          <p:nvPr/>
        </p:nvGraphicFramePr>
        <p:xfrm>
          <a:off x="-47482" y="1687338"/>
          <a:ext cx="4684609" cy="2813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7"/>
          <p:cNvGraphicFramePr>
            <a:graphicFrameLocks/>
          </p:cNvGraphicFramePr>
          <p:nvPr/>
        </p:nvGraphicFramePr>
        <p:xfrm>
          <a:off x="4564813" y="1695883"/>
          <a:ext cx="4684609" cy="2813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48657" y="4629907"/>
            <a:ext cx="4276438" cy="7848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Slutsatser: 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Många ger lågt betyg</a:t>
            </a:r>
          </a:p>
        </p:txBody>
      </p:sp>
      <p:sp>
        <p:nvSpPr>
          <p:cNvPr id="10" name="TextBox 2"/>
          <p:cNvSpPr txBox="1"/>
          <p:nvPr/>
        </p:nvSpPr>
        <p:spPr>
          <a:xfrm>
            <a:off x="540048" y="5931589"/>
            <a:ext cx="821055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1000" dirty="0" smtClean="0">
                <a:solidFill>
                  <a:srgbClr val="5B5B5B"/>
                </a:solidFill>
                <a:latin typeface="+mj-lt"/>
                <a:ea typeface="+mj-ea"/>
                <a:cs typeface="+mj-cs"/>
              </a:rPr>
              <a:t>Betygsskala: 1 = inte alls 7 = håller helt med</a:t>
            </a:r>
            <a:endParaRPr lang="sv-SE" sz="1000" i="1" dirty="0">
              <a:solidFill>
                <a:srgbClr val="5B5B5B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43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Resultat</a:t>
            </a:r>
            <a:endParaRPr lang="en-US" dirty="0"/>
          </a:p>
        </p:txBody>
      </p:sp>
      <p:graphicFrame>
        <p:nvGraphicFramePr>
          <p:cNvPr id="8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97876088"/>
              </p:ext>
            </p:extLst>
          </p:nvPr>
        </p:nvGraphicFramePr>
        <p:xfrm>
          <a:off x="124942" y="873777"/>
          <a:ext cx="7498051" cy="230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Diagram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15691638"/>
              </p:ext>
            </p:extLst>
          </p:nvPr>
        </p:nvGraphicFramePr>
        <p:xfrm>
          <a:off x="124944" y="3178827"/>
          <a:ext cx="7498050" cy="230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3072" y="5395926"/>
            <a:ext cx="8958896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Slutsatser:  </a:t>
            </a:r>
            <a:r>
              <a:rPr lang="sv-SE" sz="1800" dirty="0" smtClean="0"/>
              <a:t>Allt fler hittar informationen</a:t>
            </a:r>
            <a:r>
              <a:rPr lang="sv-SE" dirty="0" smtClean="0"/>
              <a:t> tack vare tidigare strukturförändringar, ett ständigt arbete med att förbättra befintligt innehåll och att skapa nytt innehåll som medborgarna behöver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44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Resultat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0689" y="1039413"/>
            <a:ext cx="8129875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Fråga: Har du förslag till förbättringar av vår webbplats?</a:t>
            </a:r>
            <a:br>
              <a:rPr lang="sv-SE" sz="1800" b="1" dirty="0" smtClean="0"/>
            </a:br>
            <a:r>
              <a:rPr lang="sv-SE" sz="1800" dirty="0" smtClean="0"/>
              <a:t>Öppna svar där de kan skriva</a:t>
            </a:r>
            <a:endParaRPr lang="sv-SE" dirty="0" smtClean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81251" y="1726957"/>
            <a:ext cx="6208307" cy="450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700"/>
              </a:spcAft>
            </a:pPr>
            <a:r>
              <a:rPr lang="sv-SE" altLang="da-DK" sz="1100" i="1" u="sng" dirty="0">
                <a:solidFill>
                  <a:srgbClr val="4D4D4D"/>
                </a:solidFill>
              </a:rPr>
              <a:t>Vad säger användarna: </a:t>
            </a:r>
          </a:p>
          <a:p>
            <a:pPr>
              <a:spcAft>
                <a:spcPts val="700"/>
              </a:spcAft>
            </a:pPr>
            <a:endParaRPr lang="sv-SE" altLang="da-DK" sz="100" i="1" dirty="0">
              <a:solidFill>
                <a:srgbClr val="4D4D4D"/>
              </a:solidFill>
            </a:endParaRPr>
          </a:p>
          <a:p>
            <a:pPr>
              <a:spcAft>
                <a:spcPts val="700"/>
              </a:spcAft>
            </a:pPr>
            <a:r>
              <a:rPr lang="sv-SE" altLang="da-DK" sz="1100" i="1" dirty="0">
                <a:solidFill>
                  <a:srgbClr val="4D4D4D"/>
                </a:solidFill>
              </a:rPr>
              <a:t>Medelmåttig.</a:t>
            </a:r>
          </a:p>
          <a:p>
            <a:pPr>
              <a:spcAft>
                <a:spcPts val="700"/>
              </a:spcAft>
            </a:pPr>
            <a:r>
              <a:rPr lang="sv-SE" altLang="da-DK" sz="1100" i="1" dirty="0">
                <a:solidFill>
                  <a:srgbClr val="4D4D4D"/>
                </a:solidFill>
              </a:rPr>
              <a:t>Gör om den så att den är begriplig och fungerar.</a:t>
            </a:r>
          </a:p>
          <a:p>
            <a:pPr>
              <a:spcAft>
                <a:spcPts val="700"/>
              </a:spcAft>
            </a:pPr>
            <a:r>
              <a:rPr lang="sv-SE" altLang="da-DK" sz="1100" i="1" dirty="0">
                <a:solidFill>
                  <a:srgbClr val="4D4D4D"/>
                </a:solidFill>
              </a:rPr>
              <a:t>Gör eran sida lättnavigerad.</a:t>
            </a:r>
          </a:p>
          <a:p>
            <a:pPr>
              <a:spcAft>
                <a:spcPts val="700"/>
              </a:spcAft>
            </a:pPr>
            <a:r>
              <a:rPr lang="sv-SE" altLang="da-DK" sz="1100" i="1" dirty="0">
                <a:solidFill>
                  <a:srgbClr val="4D4D4D"/>
                </a:solidFill>
              </a:rPr>
              <a:t>Bättre och tydligare layout.</a:t>
            </a:r>
          </a:p>
          <a:p>
            <a:pPr>
              <a:spcAft>
                <a:spcPts val="700"/>
              </a:spcAft>
            </a:pPr>
            <a:r>
              <a:rPr lang="sv-SE" altLang="da-DK" sz="1100" i="1" dirty="0">
                <a:solidFill>
                  <a:srgbClr val="4D4D4D"/>
                </a:solidFill>
              </a:rPr>
              <a:t>Den ska bli snabbare.</a:t>
            </a:r>
          </a:p>
          <a:p>
            <a:pPr>
              <a:spcAft>
                <a:spcPts val="700"/>
              </a:spcAft>
            </a:pPr>
            <a:r>
              <a:rPr lang="sv-SE" altLang="da-DK" sz="1100" i="1" dirty="0">
                <a:solidFill>
                  <a:srgbClr val="4D4D4D"/>
                </a:solidFill>
              </a:rPr>
              <a:t>Det går alltid mycket långsamt att få upp webbsidan.</a:t>
            </a:r>
          </a:p>
          <a:p>
            <a:pPr>
              <a:spcAft>
                <a:spcPts val="700"/>
              </a:spcAft>
            </a:pPr>
            <a:r>
              <a:rPr lang="sv-SE" altLang="da-DK" sz="1100" i="1" dirty="0">
                <a:solidFill>
                  <a:srgbClr val="4D4D4D"/>
                </a:solidFill>
              </a:rPr>
              <a:t>Anställ någon som gjort en hemsida och arbetat med UI och grafik innan så det kan </a:t>
            </a:r>
            <a:r>
              <a:rPr lang="sv-SE" altLang="da-DK" sz="1100" i="1" dirty="0" err="1">
                <a:solidFill>
                  <a:srgbClr val="4D4D4D"/>
                </a:solidFill>
              </a:rPr>
              <a:t>streamlinas</a:t>
            </a:r>
            <a:r>
              <a:rPr lang="sv-SE" altLang="da-DK" sz="1100" i="1" dirty="0">
                <a:solidFill>
                  <a:srgbClr val="4D4D4D"/>
                </a:solidFill>
              </a:rPr>
              <a:t> och inte vara så intetsägande så alla fina länkar bara blir en smet.</a:t>
            </a:r>
          </a:p>
          <a:p>
            <a:pPr>
              <a:spcAft>
                <a:spcPts val="700"/>
              </a:spcAft>
            </a:pPr>
            <a:r>
              <a:rPr lang="sv-SE" altLang="da-DK" sz="1100" i="1" dirty="0">
                <a:solidFill>
                  <a:srgbClr val="4D4D4D"/>
                </a:solidFill>
              </a:rPr>
              <a:t>Hela designen känns som en kommunsida från 90-tal då alla skulle ha en hemsida oavsett hur kr.</a:t>
            </a:r>
          </a:p>
          <a:p>
            <a:pPr>
              <a:spcAft>
                <a:spcPts val="700"/>
              </a:spcAft>
            </a:pPr>
            <a:r>
              <a:rPr lang="sv-SE" altLang="da-DK" sz="1100" i="1" dirty="0">
                <a:solidFill>
                  <a:srgbClr val="4D4D4D"/>
                </a:solidFill>
              </a:rPr>
              <a:t>Använd ett språk som är mer vardagligt och som inte känns träigt eller som det är skrivet av en byråkrat.</a:t>
            </a:r>
          </a:p>
          <a:p>
            <a:pPr>
              <a:spcAft>
                <a:spcPts val="700"/>
              </a:spcAft>
            </a:pPr>
            <a:r>
              <a:rPr lang="sv-SE" altLang="da-DK" sz="1100" i="1" dirty="0">
                <a:solidFill>
                  <a:srgbClr val="4D4D4D"/>
                </a:solidFill>
              </a:rPr>
              <a:t>Utveckla den mer efter kommunmedborgarnas behov. </a:t>
            </a:r>
          </a:p>
          <a:p>
            <a:pPr>
              <a:spcAft>
                <a:spcPts val="700"/>
              </a:spcAft>
            </a:pPr>
            <a:r>
              <a:rPr lang="sv-SE" altLang="da-DK" sz="1100" i="1" dirty="0">
                <a:solidFill>
                  <a:srgbClr val="4D4D4D"/>
                </a:solidFill>
              </a:rPr>
              <a:t>Lite väl mycket info samtidigt. Kan ni prioritera bättre vad som skall visas och för vem?</a:t>
            </a:r>
          </a:p>
          <a:p>
            <a:pPr>
              <a:spcAft>
                <a:spcPts val="700"/>
              </a:spcAft>
            </a:pPr>
            <a:r>
              <a:rPr lang="sv-SE" altLang="da-DK" sz="1100" i="1" dirty="0">
                <a:solidFill>
                  <a:srgbClr val="4D4D4D"/>
                </a:solidFill>
              </a:rPr>
              <a:t>Renodla platsen för det specifika </a:t>
            </a:r>
            <a:r>
              <a:rPr lang="sv-SE" altLang="da-DK" sz="1100" i="1" dirty="0" err="1">
                <a:solidFill>
                  <a:srgbClr val="4D4D4D"/>
                </a:solidFill>
              </a:rPr>
              <a:t>användar</a:t>
            </a:r>
            <a:r>
              <a:rPr lang="sv-SE" altLang="da-DK" sz="1100" i="1" dirty="0">
                <a:solidFill>
                  <a:srgbClr val="4D4D4D"/>
                </a:solidFill>
              </a:rPr>
              <a:t> området </a:t>
            </a:r>
            <a:r>
              <a:rPr lang="sv-SE" altLang="da-DK" sz="1100" i="1" dirty="0" err="1">
                <a:solidFill>
                  <a:srgbClr val="4D4D4D"/>
                </a:solidFill>
              </a:rPr>
              <a:t>exp</a:t>
            </a:r>
            <a:r>
              <a:rPr lang="sv-SE" altLang="da-DK" sz="1100" i="1" dirty="0">
                <a:solidFill>
                  <a:srgbClr val="4D4D4D"/>
                </a:solidFill>
              </a:rPr>
              <a:t> skolan och krångla inte till det, håll det enkelt.</a:t>
            </a:r>
          </a:p>
          <a:p>
            <a:pPr>
              <a:spcAft>
                <a:spcPts val="700"/>
              </a:spcAft>
            </a:pPr>
            <a:r>
              <a:rPr lang="sv-SE" altLang="da-DK" sz="1100" i="1" dirty="0">
                <a:solidFill>
                  <a:srgbClr val="4D4D4D"/>
                </a:solidFill>
              </a:rPr>
              <a:t>Tänk efter vem som använder och informationen dem behöver komma åt.</a:t>
            </a:r>
          </a:p>
          <a:p>
            <a:pPr>
              <a:spcAft>
                <a:spcPts val="700"/>
              </a:spcAft>
            </a:pPr>
            <a:r>
              <a:rPr lang="sv-SE" altLang="da-DK" sz="1100" i="1" dirty="0">
                <a:solidFill>
                  <a:srgbClr val="4D4D4D"/>
                </a:solidFill>
              </a:rPr>
              <a:t>Mycket information saknas. Vi måste gå ifrån att hänvisa till telefonkontakt.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763926" y="1757936"/>
            <a:ext cx="2295850" cy="13388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Slutsatser: 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Tar med relevanta synpunkter för åtgärd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45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Summering webbplatsundersökning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76736" y="1076281"/>
            <a:ext cx="8915400" cy="5078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b="1" dirty="0" smtClean="0"/>
              <a:t>Bra från webbplatsundersökningen: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- Fler och fler besökare säger att de hittar informationen. 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- Företagarna är mer nöjda än alla besökare när det gäller att hitta kontaktuppgifter.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- </a:t>
            </a:r>
            <a:r>
              <a:rPr lang="sv-SE" dirty="0" err="1" smtClean="0"/>
              <a:t>Goteborg.se</a:t>
            </a:r>
            <a:r>
              <a:rPr lang="sv-SE" dirty="0" smtClean="0"/>
              <a:t> uppfattas som mer spännande i det jämförelseindex som finns med andra webbplatser i offentlig sektor som gjort samma undersökning.</a:t>
            </a:r>
          </a:p>
          <a:p>
            <a:pPr>
              <a:spcBef>
                <a:spcPct val="50000"/>
              </a:spcBef>
            </a:pPr>
            <a:r>
              <a:rPr lang="sv-SE" b="1" dirty="0" smtClean="0"/>
              <a:t>Dåligt från webbplatsundersökningen: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- Företagarna är fortsatt en missnöjd grupp jämfört med alla som svarar på undersökningar. Hittar information som de söker efter: nej svarar 13 procent av alla respektive 18 procent av företagarna.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- Företagarna är också tydligt mer missnöjda med att använda e-tjänsterna på </a:t>
            </a:r>
            <a:r>
              <a:rPr lang="sv-SE" dirty="0" err="1" smtClean="0"/>
              <a:t>goteborg.se</a:t>
            </a:r>
            <a:r>
              <a:rPr lang="sv-SE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- Personer med funktionsnedsättning är betydligt mer missnöjda än alla svarande.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- </a:t>
            </a:r>
            <a:r>
              <a:rPr lang="sv-SE" dirty="0" err="1" smtClean="0"/>
              <a:t>Goteborg.se</a:t>
            </a:r>
            <a:r>
              <a:rPr lang="sv-SE" dirty="0" smtClean="0"/>
              <a:t> uppfattas som mer föråldrad, mer rörig och fulare i det jämförelseindex som finns med andra webbplatser i offentlig sektor som gjort samma undersökning.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46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ktangel 5"/>
          <p:cNvSpPr/>
          <p:nvPr/>
        </p:nvSpPr>
        <p:spPr>
          <a:xfrm>
            <a:off x="522000" y="1518249"/>
            <a:ext cx="8008389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v-SE" dirty="0" smtClean="0"/>
              <a:t> Webbplatsens betydelse som stadens viktigaste servicekanal fortsätter stärkas. </a:t>
            </a:r>
          </a:p>
          <a:p>
            <a:pPr>
              <a:buFont typeface="Arial" pitchFamily="34" charset="0"/>
              <a:buChar char="•"/>
            </a:pPr>
            <a:endParaRPr lang="sv-SE" sz="1400" dirty="0" smtClean="0"/>
          </a:p>
          <a:p>
            <a:pPr>
              <a:buFont typeface="Arial" pitchFamily="34" charset="0"/>
              <a:buChar char="•"/>
            </a:pPr>
            <a:r>
              <a:rPr lang="sv-SE" dirty="0" smtClean="0"/>
              <a:t> Både antal besök (+ 5 procent) och antal visade sidor (+ 5,5 procent) ökade tydligt under 2015 jämfört med föregående år. </a:t>
            </a:r>
          </a:p>
          <a:p>
            <a:pPr>
              <a:buFont typeface="Arial" pitchFamily="34" charset="0"/>
              <a:buChar char="•"/>
            </a:pPr>
            <a:endParaRPr lang="sv-SE" dirty="0" smtClean="0"/>
          </a:p>
          <a:p>
            <a:pPr>
              <a:buFont typeface="Arial" pitchFamily="34" charset="0"/>
              <a:buChar char="•"/>
            </a:pPr>
            <a:r>
              <a:rPr lang="sv-SE" dirty="0" smtClean="0"/>
              <a:t> Hela 87 procent av göteborgarna känner till </a:t>
            </a:r>
            <a:r>
              <a:rPr lang="sv-SE" dirty="0" err="1" smtClean="0"/>
              <a:t>goteborg.se</a:t>
            </a:r>
            <a:r>
              <a:rPr lang="sv-SE" dirty="0" smtClean="0"/>
              <a:t> visar </a:t>
            </a:r>
            <a:r>
              <a:rPr lang="sv-SE" dirty="0" err="1" smtClean="0"/>
              <a:t>kännedomsundersökningen</a:t>
            </a:r>
            <a:r>
              <a:rPr lang="sv-SE" dirty="0" smtClean="0"/>
              <a:t> som genomfördes via telefon med 600 personer under 2015. Däremot är kännedomen betydligt lägre i den grupp som endast har grundskoleutbildning.</a:t>
            </a:r>
          </a:p>
          <a:p>
            <a:pPr>
              <a:buFont typeface="Arial" pitchFamily="34" charset="0"/>
              <a:buChar char="•"/>
            </a:pPr>
            <a:endParaRPr lang="sv-SE" dirty="0" smtClean="0"/>
          </a:p>
          <a:p>
            <a:pPr>
              <a:buFont typeface="Arial" pitchFamily="34" charset="0"/>
              <a:buChar char="•"/>
            </a:pPr>
            <a:r>
              <a:rPr lang="sv-SE" dirty="0" smtClean="0"/>
              <a:t> Besöken via mobila enheter fortätter att öka. Nästa hälften, 49 procent, använde under 2015 smart telefon eller läsplatta vid besök på </a:t>
            </a:r>
            <a:r>
              <a:rPr lang="sv-SE" dirty="0" err="1" smtClean="0"/>
              <a:t>goteborg.se</a:t>
            </a:r>
            <a:r>
              <a:rPr lang="sv-SE" dirty="0" smtClean="0"/>
              <a:t>.</a:t>
            </a:r>
            <a:endParaRPr lang="sv-SE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Summering av året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indent="0"/>
            <a:r>
              <a:rPr lang="sv-SE" sz="3600" dirty="0" smtClean="0"/>
              <a:t>Tack! 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xmlns="" val="2726232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80338" y="2898028"/>
            <a:ext cx="5486252" cy="985563"/>
          </a:xfrm>
        </p:spPr>
        <p:txBody>
          <a:bodyPr/>
          <a:lstStyle/>
          <a:p>
            <a:r>
              <a:rPr lang="sv-SE" dirty="0" smtClean="0"/>
              <a:t>Övergripande statistik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Att ha med i bakhuvudet</a:t>
            </a:r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678093" y="2476072"/>
            <a:ext cx="2414427" cy="25853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I statistiken från Google </a:t>
            </a:r>
            <a:r>
              <a:rPr lang="sv-SE" dirty="0" err="1" smtClean="0"/>
              <a:t>Analytics</a:t>
            </a:r>
            <a:r>
              <a:rPr lang="sv-SE" dirty="0" smtClean="0"/>
              <a:t> visas inte besök från medarbetare på gbg3000-datorer. </a:t>
            </a:r>
          </a:p>
          <a:p>
            <a:endParaRPr lang="sv-SE" dirty="0" smtClean="0"/>
          </a:p>
          <a:p>
            <a:r>
              <a:rPr lang="sv-SE" dirty="0" smtClean="0"/>
              <a:t>Däremot registreras besök från mobila plattformar.</a:t>
            </a:r>
            <a:endParaRPr lang="sv-SE" b="1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2001" y="1549785"/>
            <a:ext cx="5364000" cy="262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023175" y="1533832"/>
            <a:ext cx="1871068" cy="2092881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En fortsatt ökning  av antalet besök</a:t>
            </a:r>
          </a:p>
          <a:p>
            <a:pPr>
              <a:spcBef>
                <a:spcPct val="50000"/>
              </a:spcBef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Nästan 7 miljoner besök 2015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72480" y="308436"/>
            <a:ext cx="5760640" cy="792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2800" b="1" kern="0" dirty="0" smtClean="0">
                <a:latin typeface="Arial" pitchFamily="34" charset="0"/>
                <a:ea typeface="+mj-ea"/>
                <a:cs typeface="Arial" pitchFamily="34" charset="0"/>
              </a:rPr>
              <a:t>Antal b</a:t>
            </a:r>
            <a:r>
              <a:rPr kumimoji="0" lang="sv-SE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esök</a:t>
            </a:r>
            <a:r>
              <a:rPr kumimoji="0" lang="sv-SE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2010 - 2015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72480" y="5493012"/>
            <a:ext cx="90574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400" dirty="0" smtClean="0">
                <a:latin typeface="Arial" pitchFamily="34" charset="0"/>
                <a:cs typeface="Arial" pitchFamily="34" charset="0"/>
              </a:rPr>
              <a:t>Ett besök omfattar en avgränsad period som avslutas när webbläsaren stängs eller avslutas, eller när användaren har varit inaktiv på webbplatsen under 30 minuter</a:t>
            </a:r>
          </a:p>
        </p:txBody>
      </p:sp>
      <p:graphicFrame>
        <p:nvGraphicFramePr>
          <p:cNvPr id="11" name="Diagram 10"/>
          <p:cNvGraphicFramePr/>
          <p:nvPr/>
        </p:nvGraphicFramePr>
        <p:xfrm>
          <a:off x="759125" y="1533832"/>
          <a:ext cx="6415070" cy="3603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159926" y="1589898"/>
            <a:ext cx="1710716" cy="34163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/>
              <a:t>Antal sidvisningar fortsätter att öka. 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Drygt 5 procent jämfört med föregående år. 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23 miljoner sidvisningar 2015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288975" y="469146"/>
            <a:ext cx="4330159" cy="6796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2800" b="1" kern="0" noProof="0" dirty="0">
                <a:latin typeface="+mj-lt"/>
                <a:ea typeface="+mj-ea"/>
                <a:cs typeface="+mj-cs"/>
              </a:rPr>
              <a:t>S</a:t>
            </a:r>
            <a:r>
              <a:rPr kumimoji="0" lang="sv-SE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idvisningar 2010 - 2015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745511" y="1794294"/>
          <a:ext cx="6042591" cy="341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7038" y="403443"/>
            <a:ext cx="6919259" cy="719807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Så </a:t>
            </a:r>
            <a:r>
              <a:rPr lang="sv-SE" dirty="0">
                <a:solidFill>
                  <a:schemeClr val="tx1"/>
                </a:solidFill>
              </a:rPr>
              <a:t>hittar </a:t>
            </a:r>
            <a:r>
              <a:rPr lang="sv-SE" dirty="0" smtClean="0">
                <a:solidFill>
                  <a:schemeClr val="tx1"/>
                </a:solidFill>
              </a:rPr>
              <a:t>besökarna </a:t>
            </a:r>
            <a:r>
              <a:rPr lang="sv-SE" dirty="0">
                <a:solidFill>
                  <a:schemeClr val="tx1"/>
                </a:solidFill>
              </a:rPr>
              <a:t>till </a:t>
            </a:r>
            <a:r>
              <a:rPr lang="sv-SE" dirty="0" err="1">
                <a:solidFill>
                  <a:schemeClr val="tx1"/>
                </a:solidFill>
              </a:rPr>
              <a:t>goteborg.se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smtClean="0">
                <a:solidFill>
                  <a:schemeClr val="tx1"/>
                </a:solidFill>
              </a:rPr>
              <a:t/>
            </a:r>
            <a:br>
              <a:rPr lang="sv-SE" dirty="0" smtClean="0">
                <a:solidFill>
                  <a:schemeClr val="tx1"/>
                </a:solidFill>
              </a:rPr>
            </a:br>
            <a:r>
              <a:rPr lang="sv-SE" dirty="0" smtClean="0">
                <a:solidFill>
                  <a:schemeClr val="tx1"/>
                </a:solidFill>
              </a:rPr>
              <a:t>2015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395884" y="1718492"/>
            <a:ext cx="2369574" cy="3554819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/>
              <a:t>Besökare som kommer via sökmotorer fortsätter öka och de som skriver in adressen direkt minskar något.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Besökare som kommer till webbplatsen via sociala medier ökar från 1 till drygt 2 procent 2015.  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612160" y="1490096"/>
          <a:ext cx="5610880" cy="4778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81062" y="1250360"/>
            <a:ext cx="7441831" cy="37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b="1" dirty="0" smtClean="0"/>
              <a:t>Procent av besökarna</a:t>
            </a:r>
            <a:endParaRPr lang="sv-SE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~6219093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BGstad-grön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GBGstad-röd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BGstad-prickar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GBGstad-turkos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GBGstad-lila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GBGstad-avslut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Webstatus Presentation - Userneeds colours">
    <a:dk1>
      <a:sysClr val="windowText" lastClr="000000"/>
    </a:dk1>
    <a:lt1>
      <a:sysClr val="window" lastClr="FFFFFF"/>
    </a:lt1>
    <a:dk2>
      <a:srgbClr val="797979"/>
    </a:dk2>
    <a:lt2>
      <a:srgbClr val="E2DFCC"/>
    </a:lt2>
    <a:accent1>
      <a:srgbClr val="8BB13F"/>
    </a:accent1>
    <a:accent2>
      <a:srgbClr val="A9C948"/>
    </a:accent2>
    <a:accent3>
      <a:srgbClr val="889EC0"/>
    </a:accent3>
    <a:accent4>
      <a:srgbClr val="99C1E2"/>
    </a:accent4>
    <a:accent5>
      <a:srgbClr val="9B976B"/>
    </a:accent5>
    <a:accent6>
      <a:srgbClr val="BFBB93"/>
    </a:accent6>
    <a:hlink>
      <a:srgbClr val="954455"/>
    </a:hlink>
    <a:folHlink>
      <a:srgbClr val="E7A4A4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Webstatus Presentation - Userneeds colours">
    <a:dk1>
      <a:sysClr val="windowText" lastClr="000000"/>
    </a:dk1>
    <a:lt1>
      <a:sysClr val="window" lastClr="FFFFFF"/>
    </a:lt1>
    <a:dk2>
      <a:srgbClr val="797979"/>
    </a:dk2>
    <a:lt2>
      <a:srgbClr val="E2DFCC"/>
    </a:lt2>
    <a:accent1>
      <a:srgbClr val="8BB13F"/>
    </a:accent1>
    <a:accent2>
      <a:srgbClr val="A9C948"/>
    </a:accent2>
    <a:accent3>
      <a:srgbClr val="889EC0"/>
    </a:accent3>
    <a:accent4>
      <a:srgbClr val="99C1E2"/>
    </a:accent4>
    <a:accent5>
      <a:srgbClr val="9B976B"/>
    </a:accent5>
    <a:accent6>
      <a:srgbClr val="BFBB93"/>
    </a:accent6>
    <a:hlink>
      <a:srgbClr val="954455"/>
    </a:hlink>
    <a:folHlink>
      <a:srgbClr val="E7A4A4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~6219093</Template>
  <TotalTime>2162</TotalTime>
  <Words>2104</Words>
  <Application>Microsoft Office PowerPoint</Application>
  <PresentationFormat>Bildspel på skärmen (4:3)</PresentationFormat>
  <Paragraphs>351</Paragraphs>
  <Slides>47</Slides>
  <Notes>9</Notes>
  <HiddenSlides>0</HiddenSlides>
  <MMClips>0</MMClips>
  <ScaleCrop>false</ScaleCrop>
  <HeadingPairs>
    <vt:vector size="6" baseType="variant">
      <vt:variant>
        <vt:lpstr>Tema</vt:lpstr>
      </vt:variant>
      <vt:variant>
        <vt:i4>7</vt:i4>
      </vt:variant>
      <vt:variant>
        <vt:lpstr>Serverprogram för OLE-inbäddning</vt:lpstr>
      </vt:variant>
      <vt:variant>
        <vt:i4>3</vt:i4>
      </vt:variant>
      <vt:variant>
        <vt:lpstr>Bildrubriker</vt:lpstr>
      </vt:variant>
      <vt:variant>
        <vt:i4>47</vt:i4>
      </vt:variant>
    </vt:vector>
  </HeadingPairs>
  <TitlesOfParts>
    <vt:vector size="57" baseType="lpstr">
      <vt:lpstr>~6219093</vt:lpstr>
      <vt:lpstr>GBGstad-grön</vt:lpstr>
      <vt:lpstr>GBGstad-röd</vt:lpstr>
      <vt:lpstr>GBGstad-prickar</vt:lpstr>
      <vt:lpstr>GBGstad-turkos</vt:lpstr>
      <vt:lpstr>GBGstad-lila</vt:lpstr>
      <vt:lpstr>GBGstad-avslut</vt:lpstr>
      <vt:lpstr>Worksheet</vt:lpstr>
      <vt:lpstr>Regneark</vt:lpstr>
      <vt:lpstr>Kalkylblad</vt:lpstr>
      <vt:lpstr>goteborg.se</vt:lpstr>
      <vt:lpstr>goteborg.se 2015 - lite ord och siffror</vt:lpstr>
      <vt:lpstr>goteborg.se 2015 behov, beteende och vad tycker medborgarna</vt:lpstr>
      <vt:lpstr>Visar det som har förändrats jämfört med året innan och exempel på vilka uppgifter som finns</vt:lpstr>
      <vt:lpstr>Övergripande statistik</vt:lpstr>
      <vt:lpstr>Att ha med i bakhuvudet</vt:lpstr>
      <vt:lpstr>Bild 7</vt:lpstr>
      <vt:lpstr>Bild 8</vt:lpstr>
      <vt:lpstr>Så hittar besökarna till goteborg.se  2015</vt:lpstr>
      <vt:lpstr>Andel besök från mobila enheter*  2010 - 2015</vt:lpstr>
      <vt:lpstr>Fördelning mobiltelefon, läsplatta och fasta enheter</vt:lpstr>
      <vt:lpstr>Kännedoms-undersökning och omvärldsanalys </vt:lpstr>
      <vt:lpstr>Kännedomsundersökningen 2015</vt:lpstr>
      <vt:lpstr>Kännedomsundersökning 2015</vt:lpstr>
      <vt:lpstr>Andel som regelbundet tar del av information från Göteborgs Stad genom följande kanaler</vt:lpstr>
      <vt:lpstr>Statistik för innehållet </vt:lpstr>
      <vt:lpstr>Huvudpuff på startsidan – 10 i topp 2015</vt:lpstr>
      <vt:lpstr>Aktuelltpuff på startsidan – 10 i topp 2015</vt:lpstr>
      <vt:lpstr>Kalendariet </vt:lpstr>
      <vt:lpstr>Kalendariet – unika sidvisningar</vt:lpstr>
      <vt:lpstr>Språksidorna  på goteborg.se 2015</vt:lpstr>
      <vt:lpstr>Bild 22</vt:lpstr>
      <vt:lpstr>Bild 23</vt:lpstr>
      <vt:lpstr>Göteborgs Stads facebook 2015</vt:lpstr>
      <vt:lpstr>Sökordsstatistik goteborg.se</vt:lpstr>
      <vt:lpstr>Topp 25 interna sökord  </vt:lpstr>
      <vt:lpstr>Antal sökningar internt </vt:lpstr>
      <vt:lpstr>Andel besök där interna sökmotorn användes</vt:lpstr>
      <vt:lpstr>Vad tycker besökarna? Webbplatsundersökning</vt:lpstr>
      <vt:lpstr>Webbplatsundersökning 2015</vt:lpstr>
      <vt:lpstr>Webbplatsundersökning 2015</vt:lpstr>
      <vt:lpstr>Webbplatsundersökning 2015</vt:lpstr>
      <vt:lpstr>Vem som svarar</vt:lpstr>
      <vt:lpstr>Vem som svarar</vt:lpstr>
      <vt:lpstr>Vem som svarar</vt:lpstr>
      <vt:lpstr>Vem som svarar</vt:lpstr>
      <vt:lpstr>Resultat</vt:lpstr>
      <vt:lpstr>Resultat</vt:lpstr>
      <vt:lpstr>Resultat</vt:lpstr>
      <vt:lpstr>Resultat</vt:lpstr>
      <vt:lpstr>Resultat</vt:lpstr>
      <vt:lpstr>Resultat</vt:lpstr>
      <vt:lpstr>Resultat</vt:lpstr>
      <vt:lpstr>Resultat</vt:lpstr>
      <vt:lpstr>Summering webbplatsundersökning</vt:lpstr>
      <vt:lpstr>Summering av året</vt:lpstr>
      <vt:lpstr>Bild 47</vt:lpstr>
    </vt:vector>
  </TitlesOfParts>
  <Company>Göteborgs stad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Instruktioner för ppt-mallen</dc:title>
  <dc:creator>mikwin0816</dc:creator>
  <cp:lastModifiedBy>klaeri0628</cp:lastModifiedBy>
  <cp:revision>221</cp:revision>
  <cp:lastPrinted>2014-06-25T13:57:34Z</cp:lastPrinted>
  <dcterms:created xsi:type="dcterms:W3CDTF">2015-03-10T15:19:57Z</dcterms:created>
  <dcterms:modified xsi:type="dcterms:W3CDTF">2016-03-11T13:54:04Z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W_SaveText">
    <vt:lpwstr>Spara till Notes</vt:lpwstr>
  </property>
  <property fmtid="{D5CDD505-2E9C-101B-9397-08002B2CF9AE}" pid="3" name="SW_SaveCloseOfficeText">
    <vt:lpwstr>Spara och Stäng Officedokument</vt:lpwstr>
  </property>
  <property fmtid="{D5CDD505-2E9C-101B-9397-08002B2CF9AE}" pid="4" name="SW_SaveCloseText">
    <vt:lpwstr>Spara och Stäng Notes dokument</vt:lpwstr>
  </property>
  <property fmtid="{D5CDD505-2E9C-101B-9397-08002B2CF9AE}" pid="5" name="SW_DocUNID">
    <vt:lpwstr>DE930D64339E15FAC1257F540048C5D9</vt:lpwstr>
  </property>
  <property fmtid="{D5CDD505-2E9C-101B-9397-08002B2CF9AE}" pid="6" name="SW_DocHWND">
    <vt:r8>855208</vt:r8>
  </property>
  <property fmtid="{D5CDD505-2E9C-101B-9397-08002B2CF9AE}" pid="7" name="SW_IntOfficeMacros">
    <vt:lpwstr>Enabled</vt:lpwstr>
  </property>
  <property fmtid="{D5CDD505-2E9C-101B-9397-08002B2CF9AE}" pid="8" name="SW_CustomTitle">
    <vt:lpwstr>SWING Integrator 5 Document</vt:lpwstr>
  </property>
  <property fmtid="{D5CDD505-2E9C-101B-9397-08002B2CF9AE}" pid="9" name="SW_DialogTitle">
    <vt:lpwstr>SWING Integrator för Notes och Office</vt:lpwstr>
  </property>
  <property fmtid="{D5CDD505-2E9C-101B-9397-08002B2CF9AE}" pid="10" name="SW_PromptText">
    <vt:lpwstr>Vill du spara?</vt:lpwstr>
  </property>
  <property fmtid="{D5CDD505-2E9C-101B-9397-08002B2CF9AE}" pid="11" name="SW_NewDocument">
    <vt:lpwstr>SwSaveOptions=1</vt:lpwstr>
  </property>
  <property fmtid="{D5CDD505-2E9C-101B-9397-08002B2CF9AE}" pid="12" name="SW_VisibleVBAMacroMenuItems">
    <vt:r8>127</vt:r8>
  </property>
  <property fmtid="{D5CDD505-2E9C-101B-9397-08002B2CF9AE}" pid="13" name="SW_EnabledVBAMacroMenuItems">
    <vt:r8>7</vt:r8>
  </property>
  <property fmtid="{D5CDD505-2E9C-101B-9397-08002B2CF9AE}" pid="14" name="SW_AddinName">
    <vt:lpwstr>SWINGINTEGRATOR528105.PPA</vt:lpwstr>
  </property>
</Properties>
</file>